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4"/>
    <p:sldMasterId id="2147483702" r:id="rId5"/>
    <p:sldMasterId id="2147483685" r:id="rId6"/>
    <p:sldMasterId id="2147483684" r:id="rId7"/>
    <p:sldMasterId id="2147483686" r:id="rId8"/>
  </p:sldMasterIdLst>
  <p:notesMasterIdLst>
    <p:notesMasterId r:id="rId20"/>
  </p:notesMasterIdLst>
  <p:handoutMasterIdLst>
    <p:handoutMasterId r:id="rId21"/>
  </p:handoutMasterIdLst>
  <p:sldIdLst>
    <p:sldId id="256" r:id="rId9"/>
    <p:sldId id="378" r:id="rId10"/>
    <p:sldId id="540" r:id="rId11"/>
    <p:sldId id="525" r:id="rId12"/>
    <p:sldId id="375" r:id="rId13"/>
    <p:sldId id="527" r:id="rId14"/>
    <p:sldId id="266" r:id="rId15"/>
    <p:sldId id="509" r:id="rId16"/>
    <p:sldId id="442" r:id="rId17"/>
    <p:sldId id="521" r:id="rId18"/>
    <p:sldId id="373" r:id="rId19"/>
  </p:sldIdLst>
  <p:sldSz cx="9144000" cy="6858000" type="screen4x3"/>
  <p:notesSz cx="6805613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cCabe, Kathy" initials="MK" lastIdx="2" clrIdx="0">
    <p:extLst>
      <p:ext uri="{19B8F6BF-5375-455C-9EA6-DF929625EA0E}">
        <p15:presenceInfo xmlns:p15="http://schemas.microsoft.com/office/powerpoint/2012/main" userId="S-1-5-21-425370999-262300681-3491433032-11920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8DB"/>
    <a:srgbClr val="00549F"/>
    <a:srgbClr val="A5ACAF"/>
    <a:srgbClr val="5E6A71"/>
    <a:srgbClr val="00AB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17" autoAdjust="0"/>
    <p:restoredTop sz="93455" autoAdjust="0"/>
  </p:normalViewPr>
  <p:slideViewPr>
    <p:cSldViewPr>
      <p:cViewPr varScale="1">
        <p:scale>
          <a:sx n="70" d="100"/>
          <a:sy n="70" d="100"/>
        </p:scale>
        <p:origin x="510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90" d="100"/>
          <a:sy n="90" d="100"/>
        </p:scale>
        <p:origin x="2046" y="1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72ED7-240D-4484-A82A-1B2C969749B9}" type="datetimeFigureOut">
              <a:rPr lang="en-GB" smtClean="0"/>
              <a:t>17/10/2018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39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93DB82-78AA-4894-935A-437D89927E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3074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C0BC7E-0B29-4031-BD2C-D7A418B3702A}" type="datetimeFigureOut">
              <a:rPr lang="en-GB" smtClean="0"/>
              <a:t>17/10/2018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83307"/>
            <a:ext cx="544449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A0D663-834C-48E5-9EF0-4A95F8FE2F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1097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0D663-834C-48E5-9EF0-4A95F8FE2F6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2843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course has</a:t>
            </a:r>
            <a:r>
              <a:rPr lang="en-US" baseline="0" dirty="0"/>
              <a:t> exercise to remove the P-Word from the vocabulary of the participants, Brain Rewiring and aimed at developing Self Awareness, Self Management, Social Awareness and Relationship Management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ADDD9-E429-F541-80CE-7E752B628AD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123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5E6A7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645024"/>
            <a:ext cx="6400800" cy="1752600"/>
          </a:xfrm>
        </p:spPr>
        <p:txBody>
          <a:bodyPr/>
          <a:lstStyle>
            <a:lvl1pPr marL="0" indent="0" algn="l">
              <a:buNone/>
              <a:defRPr i="1">
                <a:solidFill>
                  <a:srgbClr val="0098DB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17/10/2018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5424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17/10/2018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3248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17/10/2018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5220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908472" y="1039912"/>
            <a:ext cx="7560840" cy="838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908472" y="1878113"/>
            <a:ext cx="7560840" cy="376718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B9B5285-F979-3047-B0BE-6633B8C481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20272" y="260648"/>
            <a:ext cx="1653952" cy="93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81198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645024"/>
            <a:ext cx="6400800" cy="1752600"/>
          </a:xfrm>
        </p:spPr>
        <p:txBody>
          <a:bodyPr/>
          <a:lstStyle>
            <a:lvl1pPr marL="0" indent="0" algn="l">
              <a:buNone/>
              <a:defRPr i="1">
                <a:solidFill>
                  <a:srgbClr val="5E6A7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17/10/2018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1062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17/10/2018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4248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5E6A7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17/10/2018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59164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560" y="2348880"/>
            <a:ext cx="3884240" cy="377728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2560" y="2348880"/>
            <a:ext cx="3884240" cy="377728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17/10/2018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8995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560" y="2357190"/>
            <a:ext cx="388582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560" y="3068960"/>
            <a:ext cx="3885828" cy="305720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9446" y="2357190"/>
            <a:ext cx="388735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99446" y="3068960"/>
            <a:ext cx="3887354" cy="305720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17/10/2018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91134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17/10/2018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8559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17/10/2018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7888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17/10/2018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858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420888"/>
            <a:ext cx="3008313" cy="37052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17/10/2018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2630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728" y="4800600"/>
            <a:ext cx="515496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23728" y="612775"/>
            <a:ext cx="515496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23728" y="5367338"/>
            <a:ext cx="515496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17/10/2018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15278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17/10/2018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01034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17/10/2018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30257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73919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6544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3024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5E6A7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98DB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17/10/2018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726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560" y="2348880"/>
            <a:ext cx="3884240" cy="377728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2560" y="2348880"/>
            <a:ext cx="3884240" cy="377728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17/10/2018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7058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560" y="2357190"/>
            <a:ext cx="388582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560" y="3068960"/>
            <a:ext cx="3885828" cy="305720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9446" y="2357190"/>
            <a:ext cx="388735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99446" y="3068960"/>
            <a:ext cx="3887354" cy="305720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17/10/2018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6782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17/10/2018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938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17/10/2018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7922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420888"/>
            <a:ext cx="3008313" cy="37052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17/10/2018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446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728" y="4800600"/>
            <a:ext cx="515496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23728" y="612775"/>
            <a:ext cx="515496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23728" y="5367338"/>
            <a:ext cx="515496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17/10/2018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8261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1560" y="1268760"/>
            <a:ext cx="8075240" cy="9989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560" y="2348880"/>
            <a:ext cx="8075240" cy="3777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C1102FAE-FC2F-47FD-82A7-D1DD5A1AC3E3}" type="datetimeFigureOut">
              <a:rPr lang="en-GB" smtClean="0"/>
              <a:pPr/>
              <a:t>17/10/2018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91E7B16-C11D-48A6-9FE1-93A9A96AC7E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6284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14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rgbClr val="0098DB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rgbClr val="5E6A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5E6A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5E6A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5E6A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5E6A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1560" y="1268760"/>
            <a:ext cx="8075240" cy="9989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560" y="2348880"/>
            <a:ext cx="8075240" cy="3777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C1102FAE-FC2F-47FD-82A7-D1DD5A1AC3E3}" type="datetimeFigureOut">
              <a:rPr lang="en-GB" smtClean="0"/>
              <a:pPr/>
              <a:t>17/10/2018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91E7B16-C11D-48A6-9FE1-93A9A96AC7E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7437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rgbClr val="5E6A7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6412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rgbClr val="5E6A7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5E6A71"/>
        </a:buClr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5E6A71"/>
        </a:buClr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5E6A7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5E6A71"/>
        </a:buClr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5E6A71"/>
        </a:buClr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2131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rgbClr val="5E6A7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5E6A71"/>
        </a:buClr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5E6A71"/>
        </a:buClr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5E6A7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5E6A71"/>
        </a:buClr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5E6A71"/>
        </a:buClr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0265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rgbClr val="5E6A7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5E6A71"/>
        </a:buClr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5E6A71"/>
        </a:buClr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5E6A7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5E6A71"/>
        </a:buClr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5E6A71"/>
        </a:buClr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32048" y="1484784"/>
            <a:ext cx="8676456" cy="2838177"/>
          </a:xfrm>
        </p:spPr>
        <p:txBody>
          <a:bodyPr>
            <a:normAutofit/>
          </a:bodyPr>
          <a:lstStyle/>
          <a:p>
            <a:r>
              <a:rPr lang="en-MY" baseline="0" dirty="0">
                <a:solidFill>
                  <a:schemeClr val="tx2"/>
                </a:solidFill>
              </a:rPr>
              <a:t>Emotional and Social Intelligence</a:t>
            </a:r>
            <a:br>
              <a:rPr lang="en-MY" baseline="0" dirty="0">
                <a:solidFill>
                  <a:schemeClr val="tx2"/>
                </a:solidFill>
              </a:rPr>
            </a:br>
            <a:endParaRPr lang="en-GB" sz="43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504056" y="4725144"/>
            <a:ext cx="477547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Font typeface="Wingdings" panose="05000000000000000000" pitchFamily="2" charset="2"/>
              <a:buChar char="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har char="—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Font typeface="Wingdings" panose="05000000000000000000" pitchFamily="2" charset="2"/>
              <a:buChar char="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Font typeface="Wingdings" panose="05000000000000000000" pitchFamily="2" charset="2"/>
              <a:buChar char="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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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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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MY" altLang="en-US" sz="2400" b="1" dirty="0">
                <a:solidFill>
                  <a:srgbClr val="5E6A71"/>
                </a:solidFill>
              </a:rPr>
              <a:t>Mushtak Al-Atabi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5E6A71"/>
                </a:solidFill>
              </a:rPr>
              <a:t>Provost and CEO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5E6A71"/>
                </a:solidFill>
              </a:rPr>
              <a:t>Heriot-Watt University Malaysia</a:t>
            </a:r>
            <a:endParaRPr lang="en-GB" altLang="en-US" sz="2400" b="1" dirty="0">
              <a:solidFill>
                <a:srgbClr val="5E6A7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GB" altLang="en-US" sz="2400" b="1" dirty="0">
              <a:solidFill>
                <a:srgbClr val="5E6A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265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2BC507-42F6-F145-8B6C-AD36151CE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6FD6BBE-CC87-9847-BF9E-133236D83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A43B9E3-8194-534A-B12F-C73F8517D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268760"/>
            <a:ext cx="5521854" cy="551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57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773832"/>
            <a:ext cx="8075240" cy="998984"/>
          </a:xfrm>
        </p:spPr>
        <p:txBody>
          <a:bodyPr>
            <a:normAutofit fontScale="90000"/>
          </a:bodyPr>
          <a:lstStyle/>
          <a:p>
            <a:r>
              <a:rPr lang="en-US" dirty="0"/>
              <a:t>Youth Transformation </a:t>
            </a:r>
            <a:r>
              <a:rPr lang="en-US" dirty="0" err="1"/>
              <a:t>Programme</a:t>
            </a:r>
            <a:endParaRPr lang="en-US" dirty="0"/>
          </a:p>
        </p:txBody>
      </p:sp>
      <p:pic>
        <p:nvPicPr>
          <p:cNvPr id="4" name="YTP Video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18955"/>
            <a:ext cx="9144000" cy="5139045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814B23B-D243-F040-81D4-E0076237D2F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20272" y="260648"/>
            <a:ext cx="1653952" cy="93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81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8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1637BF6-DB36-9C4B-80FD-AC3B15388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2536" y="-15863"/>
            <a:ext cx="10369152" cy="718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84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F22346-62CF-B548-AEE4-980C05D08C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3704" y="2630501"/>
            <a:ext cx="3884240" cy="1158539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3300" b="1" dirty="0">
                <a:solidFill>
                  <a:srgbClr val="0098DB"/>
                </a:solidFill>
              </a:rPr>
              <a:t>By 2030</a:t>
            </a:r>
          </a:p>
          <a:p>
            <a:pPr marL="0" indent="0">
              <a:buNone/>
            </a:pPr>
            <a:r>
              <a:rPr lang="en-US" sz="3300" dirty="0"/>
              <a:t>800 Million could lose their jobs</a:t>
            </a:r>
          </a:p>
          <a:p>
            <a:pPr marL="0" indent="0">
              <a:buNone/>
            </a:pPr>
            <a:r>
              <a:rPr lang="en-US" sz="3300" dirty="0"/>
              <a:t>375 Million will change jobs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8AC6797-9F05-714E-9DFE-47BBD169B9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43808" y="6492477"/>
            <a:ext cx="3884240" cy="320899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b="1" dirty="0"/>
              <a:t>Source:</a:t>
            </a:r>
            <a:r>
              <a:rPr lang="en-US" dirty="0"/>
              <a:t> McKinsey Global Institute analysis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11CCABE-A3A9-7743-97A5-30ED9EF30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8794" y="485017"/>
            <a:ext cx="5520862" cy="49236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CC9A13B-B1D8-F240-81CB-1CD92E1B5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704" y="5521920"/>
            <a:ext cx="5511800" cy="787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0DBD245-AEA2-354B-9D3C-0E3D050729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556792"/>
            <a:ext cx="3385046" cy="108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685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538BC7A-E9EC-F243-84B0-8977CB442A11}"/>
              </a:ext>
            </a:extLst>
          </p:cNvPr>
          <p:cNvSpPr/>
          <p:nvPr/>
        </p:nvSpPr>
        <p:spPr>
          <a:xfrm>
            <a:off x="1331640" y="3526686"/>
            <a:ext cx="3024336" cy="1224136"/>
          </a:xfrm>
          <a:prstGeom prst="rect">
            <a:avLst/>
          </a:prstGeom>
          <a:solidFill>
            <a:srgbClr val="00ABF8"/>
          </a:solidFill>
          <a:ln w="127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Physical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Labour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842183F-FF1C-294A-8907-658728D8A449}"/>
              </a:ext>
            </a:extLst>
          </p:cNvPr>
          <p:cNvSpPr/>
          <p:nvPr/>
        </p:nvSpPr>
        <p:spPr>
          <a:xfrm>
            <a:off x="1331640" y="2302550"/>
            <a:ext cx="3024336" cy="1224136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Cognitive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Labour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DA8B132-401F-0044-A089-773B21ACA1D5}"/>
              </a:ext>
            </a:extLst>
          </p:cNvPr>
          <p:cNvSpPr/>
          <p:nvPr/>
        </p:nvSpPr>
        <p:spPr>
          <a:xfrm>
            <a:off x="1331640" y="1582470"/>
            <a:ext cx="3024336" cy="720080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Emotional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Labour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60DAFD4-E3D1-D046-B247-6C74FCCE0847}"/>
              </a:ext>
            </a:extLst>
          </p:cNvPr>
          <p:cNvSpPr/>
          <p:nvPr/>
        </p:nvSpPr>
        <p:spPr>
          <a:xfrm>
            <a:off x="4355976" y="3526686"/>
            <a:ext cx="1512168" cy="1224136"/>
          </a:xfrm>
          <a:prstGeom prst="rect">
            <a:avLst/>
          </a:prstGeom>
          <a:solidFill>
            <a:srgbClr val="00ABF8"/>
          </a:solidFill>
          <a:ln w="127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FD743C9-FD85-D845-9B2F-D4187848E2A6}"/>
              </a:ext>
            </a:extLst>
          </p:cNvPr>
          <p:cNvSpPr/>
          <p:nvPr/>
        </p:nvSpPr>
        <p:spPr>
          <a:xfrm>
            <a:off x="4355976" y="2302550"/>
            <a:ext cx="1512168" cy="1224136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83EDC44-3239-E04D-9B92-47A11AAC75BE}"/>
              </a:ext>
            </a:extLst>
          </p:cNvPr>
          <p:cNvSpPr/>
          <p:nvPr/>
        </p:nvSpPr>
        <p:spPr>
          <a:xfrm>
            <a:off x="4355976" y="1582470"/>
            <a:ext cx="1512168" cy="720080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F6E9017-4D6D-1341-8126-0172E5BBC5F0}"/>
              </a:ext>
            </a:extLst>
          </p:cNvPr>
          <p:cNvSpPr/>
          <p:nvPr/>
        </p:nvSpPr>
        <p:spPr>
          <a:xfrm>
            <a:off x="5868144" y="3526686"/>
            <a:ext cx="1080120" cy="1224136"/>
          </a:xfrm>
          <a:prstGeom prst="rect">
            <a:avLst/>
          </a:prstGeom>
          <a:solidFill>
            <a:srgbClr val="00ABF8"/>
          </a:solidFill>
          <a:ln w="127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62C23E4-9DCC-044A-9EBF-9C2F5F74E215}"/>
              </a:ext>
            </a:extLst>
          </p:cNvPr>
          <p:cNvSpPr/>
          <p:nvPr/>
        </p:nvSpPr>
        <p:spPr>
          <a:xfrm>
            <a:off x="5868144" y="2302550"/>
            <a:ext cx="1080120" cy="1224136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8ED5FD5-61C8-4847-839B-49FFF145220C}"/>
              </a:ext>
            </a:extLst>
          </p:cNvPr>
          <p:cNvSpPr/>
          <p:nvPr/>
        </p:nvSpPr>
        <p:spPr>
          <a:xfrm>
            <a:off x="5868144" y="1582470"/>
            <a:ext cx="1080120" cy="720080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5642B81-B231-4C46-9C11-DEA818E53277}"/>
              </a:ext>
            </a:extLst>
          </p:cNvPr>
          <p:cNvSpPr/>
          <p:nvPr/>
        </p:nvSpPr>
        <p:spPr>
          <a:xfrm>
            <a:off x="1331640" y="4462790"/>
            <a:ext cx="3024336" cy="288032"/>
          </a:xfrm>
          <a:custGeom>
            <a:avLst/>
            <a:gdLst>
              <a:gd name="connsiteX0" fmla="*/ 0 w 3096344"/>
              <a:gd name="connsiteY0" fmla="*/ 0 h 288032"/>
              <a:gd name="connsiteX1" fmla="*/ 3096344 w 3096344"/>
              <a:gd name="connsiteY1" fmla="*/ 0 h 288032"/>
              <a:gd name="connsiteX2" fmla="*/ 3096344 w 3096344"/>
              <a:gd name="connsiteY2" fmla="*/ 288032 h 288032"/>
              <a:gd name="connsiteX3" fmla="*/ 0 w 3096344"/>
              <a:gd name="connsiteY3" fmla="*/ 288032 h 288032"/>
              <a:gd name="connsiteX4" fmla="*/ 0 w 3096344"/>
              <a:gd name="connsiteY4" fmla="*/ 0 h 288032"/>
              <a:gd name="connsiteX0" fmla="*/ 0 w 3096344"/>
              <a:gd name="connsiteY0" fmla="*/ 225631 h 288032"/>
              <a:gd name="connsiteX1" fmla="*/ 3096344 w 3096344"/>
              <a:gd name="connsiteY1" fmla="*/ 0 h 288032"/>
              <a:gd name="connsiteX2" fmla="*/ 3096344 w 3096344"/>
              <a:gd name="connsiteY2" fmla="*/ 288032 h 288032"/>
              <a:gd name="connsiteX3" fmla="*/ 0 w 3096344"/>
              <a:gd name="connsiteY3" fmla="*/ 288032 h 288032"/>
              <a:gd name="connsiteX4" fmla="*/ 0 w 3096344"/>
              <a:gd name="connsiteY4" fmla="*/ 225631 h 288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6344" h="288032">
                <a:moveTo>
                  <a:pt x="0" y="225631"/>
                </a:moveTo>
                <a:lnTo>
                  <a:pt x="3096344" y="0"/>
                </a:lnTo>
                <a:lnTo>
                  <a:pt x="3096344" y="288032"/>
                </a:lnTo>
                <a:lnTo>
                  <a:pt x="0" y="288032"/>
                </a:lnTo>
                <a:lnTo>
                  <a:pt x="0" y="225631"/>
                </a:lnTo>
                <a:close/>
              </a:path>
            </a:pathLst>
          </a:custGeom>
          <a:pattFill prst="wdUpDiag">
            <a:fgClr>
              <a:srgbClr val="00ABF8"/>
            </a:fgClr>
            <a:bgClr>
              <a:schemeClr val="bg1"/>
            </a:bgClr>
          </a:pattFill>
          <a:ln w="127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EBA8C6E-14FD-6947-86D8-E0A996038195}"/>
              </a:ext>
            </a:extLst>
          </p:cNvPr>
          <p:cNvSpPr/>
          <p:nvPr/>
        </p:nvSpPr>
        <p:spPr>
          <a:xfrm>
            <a:off x="4355976" y="3670702"/>
            <a:ext cx="1512168" cy="1080120"/>
          </a:xfrm>
          <a:custGeom>
            <a:avLst/>
            <a:gdLst>
              <a:gd name="connsiteX0" fmla="*/ 0 w 1512168"/>
              <a:gd name="connsiteY0" fmla="*/ 0 h 1080120"/>
              <a:gd name="connsiteX1" fmla="*/ 1512168 w 1512168"/>
              <a:gd name="connsiteY1" fmla="*/ 0 h 1080120"/>
              <a:gd name="connsiteX2" fmla="*/ 1512168 w 1512168"/>
              <a:gd name="connsiteY2" fmla="*/ 1080120 h 1080120"/>
              <a:gd name="connsiteX3" fmla="*/ 0 w 1512168"/>
              <a:gd name="connsiteY3" fmla="*/ 1080120 h 1080120"/>
              <a:gd name="connsiteX4" fmla="*/ 0 w 1512168"/>
              <a:gd name="connsiteY4" fmla="*/ 0 h 1080120"/>
              <a:gd name="connsiteX0" fmla="*/ 0 w 1512168"/>
              <a:gd name="connsiteY0" fmla="*/ 543339 h 1080120"/>
              <a:gd name="connsiteX1" fmla="*/ 1512168 w 1512168"/>
              <a:gd name="connsiteY1" fmla="*/ 0 h 1080120"/>
              <a:gd name="connsiteX2" fmla="*/ 1512168 w 1512168"/>
              <a:gd name="connsiteY2" fmla="*/ 1080120 h 1080120"/>
              <a:gd name="connsiteX3" fmla="*/ 0 w 1512168"/>
              <a:gd name="connsiteY3" fmla="*/ 1080120 h 1080120"/>
              <a:gd name="connsiteX4" fmla="*/ 0 w 1512168"/>
              <a:gd name="connsiteY4" fmla="*/ 543339 h 1080120"/>
              <a:gd name="connsiteX0" fmla="*/ 0 w 1518794"/>
              <a:gd name="connsiteY0" fmla="*/ 795131 h 1080120"/>
              <a:gd name="connsiteX1" fmla="*/ 1518794 w 1518794"/>
              <a:gd name="connsiteY1" fmla="*/ 0 h 1080120"/>
              <a:gd name="connsiteX2" fmla="*/ 1518794 w 1518794"/>
              <a:gd name="connsiteY2" fmla="*/ 1080120 h 1080120"/>
              <a:gd name="connsiteX3" fmla="*/ 6626 w 1518794"/>
              <a:gd name="connsiteY3" fmla="*/ 1080120 h 1080120"/>
              <a:gd name="connsiteX4" fmla="*/ 0 w 1518794"/>
              <a:gd name="connsiteY4" fmla="*/ 795131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8794" h="1080120">
                <a:moveTo>
                  <a:pt x="0" y="795131"/>
                </a:moveTo>
                <a:lnTo>
                  <a:pt x="1518794" y="0"/>
                </a:lnTo>
                <a:lnTo>
                  <a:pt x="1518794" y="1080120"/>
                </a:lnTo>
                <a:lnTo>
                  <a:pt x="6626" y="1080120"/>
                </a:lnTo>
                <a:lnTo>
                  <a:pt x="0" y="795131"/>
                </a:lnTo>
                <a:close/>
              </a:path>
            </a:pathLst>
          </a:custGeom>
          <a:pattFill prst="wdUpDiag">
            <a:fgClr>
              <a:srgbClr val="00ABF8"/>
            </a:fgClr>
            <a:bgClr>
              <a:schemeClr val="bg1"/>
            </a:bgClr>
          </a:pattFill>
          <a:ln w="127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548746A-4B32-B44C-80BF-623DA53690AA}"/>
              </a:ext>
            </a:extLst>
          </p:cNvPr>
          <p:cNvSpPr/>
          <p:nvPr/>
        </p:nvSpPr>
        <p:spPr>
          <a:xfrm>
            <a:off x="6948264" y="3526686"/>
            <a:ext cx="938049" cy="1224136"/>
          </a:xfrm>
          <a:prstGeom prst="rect">
            <a:avLst/>
          </a:prstGeom>
          <a:solidFill>
            <a:srgbClr val="00ABF8"/>
          </a:solidFill>
          <a:ln w="127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A35E33E-48E2-FC4E-829E-B5B1C8961F3B}"/>
              </a:ext>
            </a:extLst>
          </p:cNvPr>
          <p:cNvSpPr/>
          <p:nvPr/>
        </p:nvSpPr>
        <p:spPr>
          <a:xfrm>
            <a:off x="6948264" y="2302550"/>
            <a:ext cx="938049" cy="1224136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9B3F892-C96A-5D4D-8065-A709B859CB00}"/>
              </a:ext>
            </a:extLst>
          </p:cNvPr>
          <p:cNvSpPr/>
          <p:nvPr/>
        </p:nvSpPr>
        <p:spPr>
          <a:xfrm>
            <a:off x="6948264" y="1582470"/>
            <a:ext cx="938049" cy="720080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DDFC068-A2A5-2D4A-BD57-F6B1C5F171DE}"/>
              </a:ext>
            </a:extLst>
          </p:cNvPr>
          <p:cNvSpPr/>
          <p:nvPr/>
        </p:nvSpPr>
        <p:spPr>
          <a:xfrm>
            <a:off x="5868144" y="3601229"/>
            <a:ext cx="1080120" cy="1149593"/>
          </a:xfrm>
          <a:custGeom>
            <a:avLst/>
            <a:gdLst>
              <a:gd name="connsiteX0" fmla="*/ 0 w 1080120"/>
              <a:gd name="connsiteY0" fmla="*/ 0 h 1224136"/>
              <a:gd name="connsiteX1" fmla="*/ 1080120 w 1080120"/>
              <a:gd name="connsiteY1" fmla="*/ 0 h 1224136"/>
              <a:gd name="connsiteX2" fmla="*/ 1080120 w 1080120"/>
              <a:gd name="connsiteY2" fmla="*/ 1224136 h 1224136"/>
              <a:gd name="connsiteX3" fmla="*/ 0 w 1080120"/>
              <a:gd name="connsiteY3" fmla="*/ 1224136 h 1224136"/>
              <a:gd name="connsiteX4" fmla="*/ 0 w 1080120"/>
              <a:gd name="connsiteY4" fmla="*/ 0 h 1224136"/>
              <a:gd name="connsiteX0" fmla="*/ 9939 w 1080120"/>
              <a:gd name="connsiteY0" fmla="*/ 149087 h 1224136"/>
              <a:gd name="connsiteX1" fmla="*/ 1080120 w 1080120"/>
              <a:gd name="connsiteY1" fmla="*/ 0 h 1224136"/>
              <a:gd name="connsiteX2" fmla="*/ 1080120 w 1080120"/>
              <a:gd name="connsiteY2" fmla="*/ 1224136 h 1224136"/>
              <a:gd name="connsiteX3" fmla="*/ 0 w 1080120"/>
              <a:gd name="connsiteY3" fmla="*/ 1224136 h 1224136"/>
              <a:gd name="connsiteX4" fmla="*/ 9939 w 1080120"/>
              <a:gd name="connsiteY4" fmla="*/ 149087 h 1224136"/>
              <a:gd name="connsiteX0" fmla="*/ 9939 w 1080120"/>
              <a:gd name="connsiteY0" fmla="*/ 149087 h 1224136"/>
              <a:gd name="connsiteX1" fmla="*/ 1080120 w 1080120"/>
              <a:gd name="connsiteY1" fmla="*/ 0 h 1224136"/>
              <a:gd name="connsiteX2" fmla="*/ 1080120 w 1080120"/>
              <a:gd name="connsiteY2" fmla="*/ 1224136 h 1224136"/>
              <a:gd name="connsiteX3" fmla="*/ 0 w 1080120"/>
              <a:gd name="connsiteY3" fmla="*/ 1224136 h 1224136"/>
              <a:gd name="connsiteX4" fmla="*/ 9939 w 1080120"/>
              <a:gd name="connsiteY4" fmla="*/ 149087 h 1224136"/>
              <a:gd name="connsiteX0" fmla="*/ 4969 w 1080120"/>
              <a:gd name="connsiteY0" fmla="*/ 154056 h 1224136"/>
              <a:gd name="connsiteX1" fmla="*/ 1080120 w 1080120"/>
              <a:gd name="connsiteY1" fmla="*/ 0 h 1224136"/>
              <a:gd name="connsiteX2" fmla="*/ 1080120 w 1080120"/>
              <a:gd name="connsiteY2" fmla="*/ 1224136 h 1224136"/>
              <a:gd name="connsiteX3" fmla="*/ 0 w 1080120"/>
              <a:gd name="connsiteY3" fmla="*/ 1224136 h 1224136"/>
              <a:gd name="connsiteX4" fmla="*/ 4969 w 1080120"/>
              <a:gd name="connsiteY4" fmla="*/ 154056 h 1224136"/>
              <a:gd name="connsiteX0" fmla="*/ 4969 w 1080120"/>
              <a:gd name="connsiteY0" fmla="*/ 79513 h 1149593"/>
              <a:gd name="connsiteX1" fmla="*/ 1080120 w 1080120"/>
              <a:gd name="connsiteY1" fmla="*/ 0 h 1149593"/>
              <a:gd name="connsiteX2" fmla="*/ 1080120 w 1080120"/>
              <a:gd name="connsiteY2" fmla="*/ 1149593 h 1149593"/>
              <a:gd name="connsiteX3" fmla="*/ 0 w 1080120"/>
              <a:gd name="connsiteY3" fmla="*/ 1149593 h 1149593"/>
              <a:gd name="connsiteX4" fmla="*/ 4969 w 1080120"/>
              <a:gd name="connsiteY4" fmla="*/ 79513 h 1149593"/>
              <a:gd name="connsiteX0" fmla="*/ 1761 w 1080120"/>
              <a:gd name="connsiteY0" fmla="*/ 73096 h 1149593"/>
              <a:gd name="connsiteX1" fmla="*/ 1080120 w 1080120"/>
              <a:gd name="connsiteY1" fmla="*/ 0 h 1149593"/>
              <a:gd name="connsiteX2" fmla="*/ 1080120 w 1080120"/>
              <a:gd name="connsiteY2" fmla="*/ 1149593 h 1149593"/>
              <a:gd name="connsiteX3" fmla="*/ 0 w 1080120"/>
              <a:gd name="connsiteY3" fmla="*/ 1149593 h 1149593"/>
              <a:gd name="connsiteX4" fmla="*/ 1761 w 1080120"/>
              <a:gd name="connsiteY4" fmla="*/ 73096 h 1149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0120" h="1149593">
                <a:moveTo>
                  <a:pt x="1761" y="73096"/>
                </a:moveTo>
                <a:lnTo>
                  <a:pt x="1080120" y="0"/>
                </a:lnTo>
                <a:lnTo>
                  <a:pt x="1080120" y="1149593"/>
                </a:lnTo>
                <a:lnTo>
                  <a:pt x="0" y="1149593"/>
                </a:lnTo>
                <a:cubicBezTo>
                  <a:pt x="1656" y="792900"/>
                  <a:pt x="105" y="429789"/>
                  <a:pt x="1761" y="73096"/>
                </a:cubicBezTo>
                <a:close/>
              </a:path>
            </a:pathLst>
          </a:custGeom>
          <a:pattFill prst="wdUpDiag">
            <a:fgClr>
              <a:srgbClr val="00ABF8"/>
            </a:fgClr>
            <a:bgClr>
              <a:schemeClr val="bg1"/>
            </a:bgClr>
          </a:pattFill>
          <a:ln w="127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BEC22B2-E090-F045-BC40-65AE3C2D84FD}"/>
              </a:ext>
            </a:extLst>
          </p:cNvPr>
          <p:cNvSpPr/>
          <p:nvPr/>
        </p:nvSpPr>
        <p:spPr>
          <a:xfrm>
            <a:off x="6948264" y="3586321"/>
            <a:ext cx="938049" cy="1164501"/>
          </a:xfrm>
          <a:custGeom>
            <a:avLst/>
            <a:gdLst>
              <a:gd name="connsiteX0" fmla="*/ 0 w 1368152"/>
              <a:gd name="connsiteY0" fmla="*/ 0 h 1224136"/>
              <a:gd name="connsiteX1" fmla="*/ 1368152 w 1368152"/>
              <a:gd name="connsiteY1" fmla="*/ 0 h 1224136"/>
              <a:gd name="connsiteX2" fmla="*/ 1368152 w 1368152"/>
              <a:gd name="connsiteY2" fmla="*/ 1224136 h 1224136"/>
              <a:gd name="connsiteX3" fmla="*/ 0 w 1368152"/>
              <a:gd name="connsiteY3" fmla="*/ 1224136 h 1224136"/>
              <a:gd name="connsiteX4" fmla="*/ 0 w 1368152"/>
              <a:gd name="connsiteY4" fmla="*/ 0 h 1224136"/>
              <a:gd name="connsiteX0" fmla="*/ 0 w 1368152"/>
              <a:gd name="connsiteY0" fmla="*/ 84483 h 1224136"/>
              <a:gd name="connsiteX1" fmla="*/ 1368152 w 1368152"/>
              <a:gd name="connsiteY1" fmla="*/ 0 h 1224136"/>
              <a:gd name="connsiteX2" fmla="*/ 1368152 w 1368152"/>
              <a:gd name="connsiteY2" fmla="*/ 1224136 h 1224136"/>
              <a:gd name="connsiteX3" fmla="*/ 0 w 1368152"/>
              <a:gd name="connsiteY3" fmla="*/ 1224136 h 1224136"/>
              <a:gd name="connsiteX4" fmla="*/ 0 w 1368152"/>
              <a:gd name="connsiteY4" fmla="*/ 84483 h 1224136"/>
              <a:gd name="connsiteX0" fmla="*/ 0 w 1368152"/>
              <a:gd name="connsiteY0" fmla="*/ 24848 h 1164501"/>
              <a:gd name="connsiteX1" fmla="*/ 1368152 w 1368152"/>
              <a:gd name="connsiteY1" fmla="*/ 0 h 1164501"/>
              <a:gd name="connsiteX2" fmla="*/ 1368152 w 1368152"/>
              <a:gd name="connsiteY2" fmla="*/ 1164501 h 1164501"/>
              <a:gd name="connsiteX3" fmla="*/ 0 w 1368152"/>
              <a:gd name="connsiteY3" fmla="*/ 1164501 h 1164501"/>
              <a:gd name="connsiteX4" fmla="*/ 0 w 1368152"/>
              <a:gd name="connsiteY4" fmla="*/ 24848 h 1164501"/>
              <a:gd name="connsiteX0" fmla="*/ 4970 w 1368152"/>
              <a:gd name="connsiteY0" fmla="*/ 19878 h 1164501"/>
              <a:gd name="connsiteX1" fmla="*/ 1368152 w 1368152"/>
              <a:gd name="connsiteY1" fmla="*/ 0 h 1164501"/>
              <a:gd name="connsiteX2" fmla="*/ 1368152 w 1368152"/>
              <a:gd name="connsiteY2" fmla="*/ 1164501 h 1164501"/>
              <a:gd name="connsiteX3" fmla="*/ 0 w 1368152"/>
              <a:gd name="connsiteY3" fmla="*/ 1164501 h 1164501"/>
              <a:gd name="connsiteX4" fmla="*/ 4970 w 1368152"/>
              <a:gd name="connsiteY4" fmla="*/ 19878 h 1164501"/>
              <a:gd name="connsiteX0" fmla="*/ 1761 w 1368152"/>
              <a:gd name="connsiteY0" fmla="*/ 16670 h 1164501"/>
              <a:gd name="connsiteX1" fmla="*/ 1368152 w 1368152"/>
              <a:gd name="connsiteY1" fmla="*/ 0 h 1164501"/>
              <a:gd name="connsiteX2" fmla="*/ 1368152 w 1368152"/>
              <a:gd name="connsiteY2" fmla="*/ 1164501 h 1164501"/>
              <a:gd name="connsiteX3" fmla="*/ 0 w 1368152"/>
              <a:gd name="connsiteY3" fmla="*/ 1164501 h 1164501"/>
              <a:gd name="connsiteX4" fmla="*/ 1761 w 1368152"/>
              <a:gd name="connsiteY4" fmla="*/ 16670 h 116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8152" h="1164501">
                <a:moveTo>
                  <a:pt x="1761" y="16670"/>
                </a:moveTo>
                <a:lnTo>
                  <a:pt x="1368152" y="0"/>
                </a:lnTo>
                <a:lnTo>
                  <a:pt x="1368152" y="1164501"/>
                </a:lnTo>
                <a:lnTo>
                  <a:pt x="0" y="1164501"/>
                </a:lnTo>
                <a:cubicBezTo>
                  <a:pt x="1657" y="782960"/>
                  <a:pt x="104" y="398211"/>
                  <a:pt x="1761" y="16670"/>
                </a:cubicBezTo>
                <a:close/>
              </a:path>
            </a:pathLst>
          </a:custGeom>
          <a:pattFill prst="wdUpDiag">
            <a:fgClr>
              <a:srgbClr val="00ABF8"/>
            </a:fgClr>
            <a:bgClr>
              <a:schemeClr val="bg1"/>
            </a:bgClr>
          </a:pattFill>
          <a:ln w="127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F3DED14-C5C8-8B46-8A9A-28B59E4A5067}"/>
              </a:ext>
            </a:extLst>
          </p:cNvPr>
          <p:cNvSpPr txBox="1"/>
          <p:nvPr/>
        </p:nvSpPr>
        <p:spPr>
          <a:xfrm rot="16200000">
            <a:off x="775656" y="5175564"/>
            <a:ext cx="17728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3500 BC</a:t>
            </a:r>
          </a:p>
          <a:p>
            <a:pPr algn="r"/>
            <a:r>
              <a:rPr lang="en-US" b="1" dirty="0"/>
              <a:t>Invention of the Wheel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7118AA2-0501-4749-9FBD-BB7764230B1B}"/>
              </a:ext>
            </a:extLst>
          </p:cNvPr>
          <p:cNvSpPr txBox="1"/>
          <p:nvPr/>
        </p:nvSpPr>
        <p:spPr>
          <a:xfrm rot="16200000">
            <a:off x="3882767" y="4951389"/>
            <a:ext cx="770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1870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AAF4C16-793F-AF4D-A71D-6AEFB9837CF3}"/>
              </a:ext>
            </a:extLst>
          </p:cNvPr>
          <p:cNvSpPr txBox="1"/>
          <p:nvPr/>
        </p:nvSpPr>
        <p:spPr>
          <a:xfrm rot="16200000">
            <a:off x="5082354" y="5320589"/>
            <a:ext cx="2062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1997</a:t>
            </a:r>
          </a:p>
          <a:p>
            <a:pPr algn="r"/>
            <a:r>
              <a:rPr lang="en-US" b="1" dirty="0"/>
              <a:t>Deep Blue Beats Garry Kasparov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AE5E6DA-B9B9-7044-A42C-3C0D0BA0DFE0}"/>
              </a:ext>
            </a:extLst>
          </p:cNvPr>
          <p:cNvSpPr txBox="1"/>
          <p:nvPr/>
        </p:nvSpPr>
        <p:spPr>
          <a:xfrm rot="16200000">
            <a:off x="6215221" y="5329508"/>
            <a:ext cx="1741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Now</a:t>
            </a:r>
          </a:p>
          <a:p>
            <a:pPr algn="r"/>
            <a:r>
              <a:rPr lang="en-US" b="1" dirty="0"/>
              <a:t>Industry 4.0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065E9DEB-47E2-5B47-9764-BFF6237F497A}"/>
              </a:ext>
            </a:extLst>
          </p:cNvPr>
          <p:cNvSpPr/>
          <p:nvPr/>
        </p:nvSpPr>
        <p:spPr>
          <a:xfrm>
            <a:off x="4355976" y="3285925"/>
            <a:ext cx="1513572" cy="240762"/>
          </a:xfrm>
          <a:custGeom>
            <a:avLst/>
            <a:gdLst>
              <a:gd name="connsiteX0" fmla="*/ 0 w 1512168"/>
              <a:gd name="connsiteY0" fmla="*/ 0 h 1224136"/>
              <a:gd name="connsiteX1" fmla="*/ 1512168 w 1512168"/>
              <a:gd name="connsiteY1" fmla="*/ 0 h 1224136"/>
              <a:gd name="connsiteX2" fmla="*/ 1512168 w 1512168"/>
              <a:gd name="connsiteY2" fmla="*/ 1224136 h 1224136"/>
              <a:gd name="connsiteX3" fmla="*/ 0 w 1512168"/>
              <a:gd name="connsiteY3" fmla="*/ 1224136 h 1224136"/>
              <a:gd name="connsiteX4" fmla="*/ 0 w 1512168"/>
              <a:gd name="connsiteY4" fmla="*/ 0 h 1224136"/>
              <a:gd name="connsiteX0" fmla="*/ 0 w 1512168"/>
              <a:gd name="connsiteY0" fmla="*/ 1219200 h 1224136"/>
              <a:gd name="connsiteX1" fmla="*/ 1512168 w 1512168"/>
              <a:gd name="connsiteY1" fmla="*/ 0 h 1224136"/>
              <a:gd name="connsiteX2" fmla="*/ 1512168 w 1512168"/>
              <a:gd name="connsiteY2" fmla="*/ 1224136 h 1224136"/>
              <a:gd name="connsiteX3" fmla="*/ 0 w 1512168"/>
              <a:gd name="connsiteY3" fmla="*/ 1224136 h 1224136"/>
              <a:gd name="connsiteX4" fmla="*/ 0 w 1512168"/>
              <a:gd name="connsiteY4" fmla="*/ 1219200 h 1224136"/>
              <a:gd name="connsiteX0" fmla="*/ 0 w 1512168"/>
              <a:gd name="connsiteY0" fmla="*/ 274320 h 279256"/>
              <a:gd name="connsiteX1" fmla="*/ 1491848 w 1512168"/>
              <a:gd name="connsiteY1" fmla="*/ 0 h 279256"/>
              <a:gd name="connsiteX2" fmla="*/ 1512168 w 1512168"/>
              <a:gd name="connsiteY2" fmla="*/ 279256 h 279256"/>
              <a:gd name="connsiteX3" fmla="*/ 0 w 1512168"/>
              <a:gd name="connsiteY3" fmla="*/ 279256 h 279256"/>
              <a:gd name="connsiteX4" fmla="*/ 0 w 1512168"/>
              <a:gd name="connsiteY4" fmla="*/ 274320 h 279256"/>
              <a:gd name="connsiteX0" fmla="*/ 0 w 1521993"/>
              <a:gd name="connsiteY0" fmla="*/ 274320 h 279256"/>
              <a:gd name="connsiteX1" fmla="*/ 1521993 w 1521993"/>
              <a:gd name="connsiteY1" fmla="*/ 0 h 279256"/>
              <a:gd name="connsiteX2" fmla="*/ 1512168 w 1521993"/>
              <a:gd name="connsiteY2" fmla="*/ 279256 h 279256"/>
              <a:gd name="connsiteX3" fmla="*/ 0 w 1521993"/>
              <a:gd name="connsiteY3" fmla="*/ 279256 h 279256"/>
              <a:gd name="connsiteX4" fmla="*/ 0 w 1521993"/>
              <a:gd name="connsiteY4" fmla="*/ 274320 h 279256"/>
              <a:gd name="connsiteX0" fmla="*/ 0 w 1516969"/>
              <a:gd name="connsiteY0" fmla="*/ 269296 h 274232"/>
              <a:gd name="connsiteX1" fmla="*/ 1516969 w 1516969"/>
              <a:gd name="connsiteY1" fmla="*/ 0 h 274232"/>
              <a:gd name="connsiteX2" fmla="*/ 1512168 w 1516969"/>
              <a:gd name="connsiteY2" fmla="*/ 274232 h 274232"/>
              <a:gd name="connsiteX3" fmla="*/ 0 w 1516969"/>
              <a:gd name="connsiteY3" fmla="*/ 274232 h 274232"/>
              <a:gd name="connsiteX4" fmla="*/ 0 w 1516969"/>
              <a:gd name="connsiteY4" fmla="*/ 269296 h 274232"/>
              <a:gd name="connsiteX0" fmla="*/ 0 w 1512370"/>
              <a:gd name="connsiteY0" fmla="*/ 239151 h 244087"/>
              <a:gd name="connsiteX1" fmla="*/ 1506921 w 1512370"/>
              <a:gd name="connsiteY1" fmla="*/ 0 h 244087"/>
              <a:gd name="connsiteX2" fmla="*/ 1512168 w 1512370"/>
              <a:gd name="connsiteY2" fmla="*/ 244087 h 244087"/>
              <a:gd name="connsiteX3" fmla="*/ 0 w 1512370"/>
              <a:gd name="connsiteY3" fmla="*/ 244087 h 244087"/>
              <a:gd name="connsiteX4" fmla="*/ 0 w 1512370"/>
              <a:gd name="connsiteY4" fmla="*/ 239151 h 244087"/>
              <a:gd name="connsiteX0" fmla="*/ 0 w 1516897"/>
              <a:gd name="connsiteY0" fmla="*/ 239151 h 244087"/>
              <a:gd name="connsiteX1" fmla="*/ 1516897 w 1516897"/>
              <a:gd name="connsiteY1" fmla="*/ 0 h 244087"/>
              <a:gd name="connsiteX2" fmla="*/ 1512168 w 1516897"/>
              <a:gd name="connsiteY2" fmla="*/ 244087 h 244087"/>
              <a:gd name="connsiteX3" fmla="*/ 0 w 1516897"/>
              <a:gd name="connsiteY3" fmla="*/ 244087 h 244087"/>
              <a:gd name="connsiteX4" fmla="*/ 0 w 1516897"/>
              <a:gd name="connsiteY4" fmla="*/ 239151 h 244087"/>
              <a:gd name="connsiteX0" fmla="*/ 0 w 1513572"/>
              <a:gd name="connsiteY0" fmla="*/ 235826 h 240762"/>
              <a:gd name="connsiteX1" fmla="*/ 1513572 w 1513572"/>
              <a:gd name="connsiteY1" fmla="*/ 0 h 240762"/>
              <a:gd name="connsiteX2" fmla="*/ 1512168 w 1513572"/>
              <a:gd name="connsiteY2" fmla="*/ 240762 h 240762"/>
              <a:gd name="connsiteX3" fmla="*/ 0 w 1513572"/>
              <a:gd name="connsiteY3" fmla="*/ 240762 h 240762"/>
              <a:gd name="connsiteX4" fmla="*/ 0 w 1513572"/>
              <a:gd name="connsiteY4" fmla="*/ 235826 h 240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572" h="240762">
                <a:moveTo>
                  <a:pt x="0" y="235826"/>
                </a:moveTo>
                <a:lnTo>
                  <a:pt x="1513572" y="0"/>
                </a:lnTo>
                <a:cubicBezTo>
                  <a:pt x="1511972" y="91411"/>
                  <a:pt x="1513768" y="149351"/>
                  <a:pt x="1512168" y="240762"/>
                </a:cubicBezTo>
                <a:lnTo>
                  <a:pt x="0" y="240762"/>
                </a:lnTo>
                <a:lnTo>
                  <a:pt x="0" y="235826"/>
                </a:lnTo>
                <a:close/>
              </a:path>
            </a:pathLst>
          </a:custGeom>
          <a:pattFill prst="wdUpDiag">
            <a:fgClr>
              <a:schemeClr val="bg1">
                <a:lumMod val="65000"/>
              </a:schemeClr>
            </a:fgClr>
            <a:bgClr>
              <a:schemeClr val="bg1"/>
            </a:bgClr>
          </a:pattFill>
          <a:ln w="127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50C0EDAC-15A1-1D40-909B-EBF8817E18E9}"/>
              </a:ext>
            </a:extLst>
          </p:cNvPr>
          <p:cNvSpPr/>
          <p:nvPr/>
        </p:nvSpPr>
        <p:spPr>
          <a:xfrm>
            <a:off x="5868144" y="2851190"/>
            <a:ext cx="1080120" cy="675496"/>
          </a:xfrm>
          <a:custGeom>
            <a:avLst/>
            <a:gdLst>
              <a:gd name="connsiteX0" fmla="*/ 0 w 1080120"/>
              <a:gd name="connsiteY0" fmla="*/ 0 h 1224136"/>
              <a:gd name="connsiteX1" fmla="*/ 1080120 w 1080120"/>
              <a:gd name="connsiteY1" fmla="*/ 0 h 1224136"/>
              <a:gd name="connsiteX2" fmla="*/ 1080120 w 1080120"/>
              <a:gd name="connsiteY2" fmla="*/ 1224136 h 1224136"/>
              <a:gd name="connsiteX3" fmla="*/ 0 w 1080120"/>
              <a:gd name="connsiteY3" fmla="*/ 1224136 h 1224136"/>
              <a:gd name="connsiteX4" fmla="*/ 0 w 1080120"/>
              <a:gd name="connsiteY4" fmla="*/ 0 h 1224136"/>
              <a:gd name="connsiteX0" fmla="*/ 0 w 1086770"/>
              <a:gd name="connsiteY0" fmla="*/ 990877 h 1224136"/>
              <a:gd name="connsiteX1" fmla="*/ 1086770 w 1086770"/>
              <a:gd name="connsiteY1" fmla="*/ 0 h 1224136"/>
              <a:gd name="connsiteX2" fmla="*/ 1086770 w 1086770"/>
              <a:gd name="connsiteY2" fmla="*/ 1224136 h 1224136"/>
              <a:gd name="connsiteX3" fmla="*/ 6650 w 1086770"/>
              <a:gd name="connsiteY3" fmla="*/ 1224136 h 1224136"/>
              <a:gd name="connsiteX4" fmla="*/ 0 w 1086770"/>
              <a:gd name="connsiteY4" fmla="*/ 990877 h 1224136"/>
              <a:gd name="connsiteX0" fmla="*/ 0 w 1086770"/>
              <a:gd name="connsiteY0" fmla="*/ 442237 h 675496"/>
              <a:gd name="connsiteX1" fmla="*/ 1083445 w 1086770"/>
              <a:gd name="connsiteY1" fmla="*/ 0 h 675496"/>
              <a:gd name="connsiteX2" fmla="*/ 1086770 w 1086770"/>
              <a:gd name="connsiteY2" fmla="*/ 675496 h 675496"/>
              <a:gd name="connsiteX3" fmla="*/ 6650 w 1086770"/>
              <a:gd name="connsiteY3" fmla="*/ 675496 h 675496"/>
              <a:gd name="connsiteX4" fmla="*/ 0 w 1086770"/>
              <a:gd name="connsiteY4" fmla="*/ 442237 h 675496"/>
              <a:gd name="connsiteX0" fmla="*/ 0 w 1086770"/>
              <a:gd name="connsiteY0" fmla="*/ 446633 h 675496"/>
              <a:gd name="connsiteX1" fmla="*/ 1083445 w 1086770"/>
              <a:gd name="connsiteY1" fmla="*/ 0 h 675496"/>
              <a:gd name="connsiteX2" fmla="*/ 1086770 w 1086770"/>
              <a:gd name="connsiteY2" fmla="*/ 675496 h 675496"/>
              <a:gd name="connsiteX3" fmla="*/ 6650 w 1086770"/>
              <a:gd name="connsiteY3" fmla="*/ 675496 h 675496"/>
              <a:gd name="connsiteX4" fmla="*/ 0 w 1086770"/>
              <a:gd name="connsiteY4" fmla="*/ 446633 h 675496"/>
              <a:gd name="connsiteX0" fmla="*/ 0 w 1086770"/>
              <a:gd name="connsiteY0" fmla="*/ 437841 h 675496"/>
              <a:gd name="connsiteX1" fmla="*/ 1083445 w 1086770"/>
              <a:gd name="connsiteY1" fmla="*/ 0 h 675496"/>
              <a:gd name="connsiteX2" fmla="*/ 1086770 w 1086770"/>
              <a:gd name="connsiteY2" fmla="*/ 675496 h 675496"/>
              <a:gd name="connsiteX3" fmla="*/ 6650 w 1086770"/>
              <a:gd name="connsiteY3" fmla="*/ 675496 h 675496"/>
              <a:gd name="connsiteX4" fmla="*/ 0 w 1086770"/>
              <a:gd name="connsiteY4" fmla="*/ 437841 h 67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6770" h="675496">
                <a:moveTo>
                  <a:pt x="0" y="437841"/>
                </a:moveTo>
                <a:lnTo>
                  <a:pt x="1083445" y="0"/>
                </a:lnTo>
                <a:cubicBezTo>
                  <a:pt x="1084553" y="225165"/>
                  <a:pt x="1085662" y="450331"/>
                  <a:pt x="1086770" y="675496"/>
                </a:cubicBezTo>
                <a:lnTo>
                  <a:pt x="6650" y="675496"/>
                </a:lnTo>
                <a:lnTo>
                  <a:pt x="0" y="437841"/>
                </a:lnTo>
                <a:close/>
              </a:path>
            </a:pathLst>
          </a:custGeom>
          <a:pattFill prst="wdUpDiag">
            <a:fgClr>
              <a:schemeClr val="bg1">
                <a:lumMod val="65000"/>
              </a:schemeClr>
            </a:fgClr>
            <a:bgClr>
              <a:schemeClr val="bg1"/>
            </a:bgClr>
          </a:pattFill>
          <a:ln w="127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B01552F-2D6B-7741-9514-86587EDFC12C}"/>
              </a:ext>
            </a:extLst>
          </p:cNvPr>
          <p:cNvSpPr txBox="1"/>
          <p:nvPr/>
        </p:nvSpPr>
        <p:spPr>
          <a:xfrm>
            <a:off x="107504" y="4462790"/>
            <a:ext cx="1216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0098DB"/>
                </a:solidFill>
              </a:rPr>
              <a:t>Manual work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8FEC60B-FDCF-7544-AE51-FD6D661855B4}"/>
              </a:ext>
            </a:extLst>
          </p:cNvPr>
          <p:cNvSpPr txBox="1"/>
          <p:nvPr/>
        </p:nvSpPr>
        <p:spPr>
          <a:xfrm>
            <a:off x="107504" y="3933056"/>
            <a:ext cx="1216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0098DB"/>
                </a:solidFill>
              </a:rPr>
              <a:t>Skilled work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A471ACB-E6A2-CC4E-B417-41465D37D53F}"/>
              </a:ext>
            </a:extLst>
          </p:cNvPr>
          <p:cNvSpPr txBox="1"/>
          <p:nvPr/>
        </p:nvSpPr>
        <p:spPr>
          <a:xfrm>
            <a:off x="-36512" y="3481263"/>
            <a:ext cx="13667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0098DB"/>
                </a:solidFill>
              </a:rPr>
              <a:t>Precision work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75E8F061-63B6-DC41-8D66-A7BDCCA8C35D}"/>
              </a:ext>
            </a:extLst>
          </p:cNvPr>
          <p:cNvSpPr txBox="1"/>
          <p:nvPr/>
        </p:nvSpPr>
        <p:spPr>
          <a:xfrm>
            <a:off x="115056" y="3140968"/>
            <a:ext cx="1216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Memory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0CC936CC-17C3-C245-B73C-76F58E825E47}"/>
              </a:ext>
            </a:extLst>
          </p:cNvPr>
          <p:cNvSpPr txBox="1"/>
          <p:nvPr/>
        </p:nvSpPr>
        <p:spPr>
          <a:xfrm>
            <a:off x="115056" y="2924944"/>
            <a:ext cx="1216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Analysis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FD9DABD5-AF13-1642-9A91-D84989E3579D}"/>
              </a:ext>
            </a:extLst>
          </p:cNvPr>
          <p:cNvSpPr txBox="1"/>
          <p:nvPr/>
        </p:nvSpPr>
        <p:spPr>
          <a:xfrm>
            <a:off x="-180528" y="2302550"/>
            <a:ext cx="1510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Creativity</a:t>
            </a:r>
          </a:p>
          <a:p>
            <a:pPr algn="r"/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Critical Thinking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E14BF18D-8B64-844A-B762-D59EFA46090C}"/>
              </a:ext>
            </a:extLst>
          </p:cNvPr>
          <p:cNvSpPr/>
          <p:nvPr/>
        </p:nvSpPr>
        <p:spPr>
          <a:xfrm>
            <a:off x="6942079" y="2458666"/>
            <a:ext cx="942289" cy="1068019"/>
          </a:xfrm>
          <a:custGeom>
            <a:avLst/>
            <a:gdLst>
              <a:gd name="connsiteX0" fmla="*/ 0 w 1368152"/>
              <a:gd name="connsiteY0" fmla="*/ 0 h 1224136"/>
              <a:gd name="connsiteX1" fmla="*/ 1368152 w 1368152"/>
              <a:gd name="connsiteY1" fmla="*/ 0 h 1224136"/>
              <a:gd name="connsiteX2" fmla="*/ 1368152 w 1368152"/>
              <a:gd name="connsiteY2" fmla="*/ 1224136 h 1224136"/>
              <a:gd name="connsiteX3" fmla="*/ 0 w 1368152"/>
              <a:gd name="connsiteY3" fmla="*/ 1224136 h 1224136"/>
              <a:gd name="connsiteX4" fmla="*/ 0 w 1368152"/>
              <a:gd name="connsiteY4" fmla="*/ 0 h 1224136"/>
              <a:gd name="connsiteX0" fmla="*/ 0 w 1378662"/>
              <a:gd name="connsiteY0" fmla="*/ 546537 h 1224136"/>
              <a:gd name="connsiteX1" fmla="*/ 1378662 w 1378662"/>
              <a:gd name="connsiteY1" fmla="*/ 0 h 1224136"/>
              <a:gd name="connsiteX2" fmla="*/ 1378662 w 1378662"/>
              <a:gd name="connsiteY2" fmla="*/ 1224136 h 1224136"/>
              <a:gd name="connsiteX3" fmla="*/ 10510 w 1378662"/>
              <a:gd name="connsiteY3" fmla="*/ 1224136 h 1224136"/>
              <a:gd name="connsiteX4" fmla="*/ 0 w 1378662"/>
              <a:gd name="connsiteY4" fmla="*/ 546537 h 1224136"/>
              <a:gd name="connsiteX0" fmla="*/ 0 w 1378662"/>
              <a:gd name="connsiteY0" fmla="*/ 241737 h 919336"/>
              <a:gd name="connsiteX1" fmla="*/ 1378662 w 1378662"/>
              <a:gd name="connsiteY1" fmla="*/ 0 h 919336"/>
              <a:gd name="connsiteX2" fmla="*/ 1378662 w 1378662"/>
              <a:gd name="connsiteY2" fmla="*/ 919336 h 919336"/>
              <a:gd name="connsiteX3" fmla="*/ 10510 w 1378662"/>
              <a:gd name="connsiteY3" fmla="*/ 919336 h 919336"/>
              <a:gd name="connsiteX4" fmla="*/ 0 w 1378662"/>
              <a:gd name="connsiteY4" fmla="*/ 241737 h 919336"/>
              <a:gd name="connsiteX0" fmla="*/ 2678 w 1368152"/>
              <a:gd name="connsiteY0" fmla="*/ 250529 h 919336"/>
              <a:gd name="connsiteX1" fmla="*/ 1368152 w 1368152"/>
              <a:gd name="connsiteY1" fmla="*/ 0 h 919336"/>
              <a:gd name="connsiteX2" fmla="*/ 1368152 w 1368152"/>
              <a:gd name="connsiteY2" fmla="*/ 919336 h 919336"/>
              <a:gd name="connsiteX3" fmla="*/ 0 w 1368152"/>
              <a:gd name="connsiteY3" fmla="*/ 919336 h 919336"/>
              <a:gd name="connsiteX4" fmla="*/ 2678 w 1368152"/>
              <a:gd name="connsiteY4" fmla="*/ 250529 h 919336"/>
              <a:gd name="connsiteX0" fmla="*/ 147 w 1370017"/>
              <a:gd name="connsiteY0" fmla="*/ 254925 h 919336"/>
              <a:gd name="connsiteX1" fmla="*/ 1370017 w 1370017"/>
              <a:gd name="connsiteY1" fmla="*/ 0 h 919336"/>
              <a:gd name="connsiteX2" fmla="*/ 1370017 w 1370017"/>
              <a:gd name="connsiteY2" fmla="*/ 919336 h 919336"/>
              <a:gd name="connsiteX3" fmla="*/ 1865 w 1370017"/>
              <a:gd name="connsiteY3" fmla="*/ 919336 h 919336"/>
              <a:gd name="connsiteX4" fmla="*/ 147 w 1370017"/>
              <a:gd name="connsiteY4" fmla="*/ 254925 h 919336"/>
              <a:gd name="connsiteX0" fmla="*/ 70 w 1374336"/>
              <a:gd name="connsiteY0" fmla="*/ 246133 h 919336"/>
              <a:gd name="connsiteX1" fmla="*/ 1374336 w 1374336"/>
              <a:gd name="connsiteY1" fmla="*/ 0 h 919336"/>
              <a:gd name="connsiteX2" fmla="*/ 1374336 w 1374336"/>
              <a:gd name="connsiteY2" fmla="*/ 919336 h 919336"/>
              <a:gd name="connsiteX3" fmla="*/ 6184 w 1374336"/>
              <a:gd name="connsiteY3" fmla="*/ 919336 h 919336"/>
              <a:gd name="connsiteX4" fmla="*/ 70 w 1374336"/>
              <a:gd name="connsiteY4" fmla="*/ 246133 h 919336"/>
              <a:gd name="connsiteX0" fmla="*/ 70 w 1374336"/>
              <a:gd name="connsiteY0" fmla="*/ 394816 h 1068019"/>
              <a:gd name="connsiteX1" fmla="*/ 1374336 w 1374336"/>
              <a:gd name="connsiteY1" fmla="*/ 0 h 1068019"/>
              <a:gd name="connsiteX2" fmla="*/ 1374336 w 1374336"/>
              <a:gd name="connsiteY2" fmla="*/ 1068019 h 1068019"/>
              <a:gd name="connsiteX3" fmla="*/ 6184 w 1374336"/>
              <a:gd name="connsiteY3" fmla="*/ 1068019 h 1068019"/>
              <a:gd name="connsiteX4" fmla="*/ 70 w 1374336"/>
              <a:gd name="connsiteY4" fmla="*/ 394816 h 1068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336" h="1068019">
                <a:moveTo>
                  <a:pt x="70" y="394816"/>
                </a:moveTo>
                <a:lnTo>
                  <a:pt x="1374336" y="0"/>
                </a:lnTo>
                <a:lnTo>
                  <a:pt x="1374336" y="1068019"/>
                </a:lnTo>
                <a:lnTo>
                  <a:pt x="6184" y="1068019"/>
                </a:lnTo>
                <a:cubicBezTo>
                  <a:pt x="7077" y="845083"/>
                  <a:pt x="-823" y="617752"/>
                  <a:pt x="70" y="394816"/>
                </a:cubicBezTo>
                <a:close/>
              </a:path>
            </a:pathLst>
          </a:custGeom>
          <a:pattFill prst="wdUpDiag">
            <a:fgClr>
              <a:schemeClr val="bg1">
                <a:lumMod val="65000"/>
              </a:schemeClr>
            </a:fgClr>
            <a:bgClr>
              <a:schemeClr val="bg1"/>
            </a:bgClr>
          </a:pattFill>
          <a:ln w="127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7BCE52C5-B780-2843-881E-0E1AEF202F9E}"/>
              </a:ext>
            </a:extLst>
          </p:cNvPr>
          <p:cNvSpPr txBox="1"/>
          <p:nvPr/>
        </p:nvSpPr>
        <p:spPr>
          <a:xfrm>
            <a:off x="107504" y="2113111"/>
            <a:ext cx="1216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00B050"/>
                </a:solidFill>
              </a:rPr>
              <a:t>Awareness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C6BE1A0-7257-EC48-BC44-0838CA29043C}"/>
              </a:ext>
            </a:extLst>
          </p:cNvPr>
          <p:cNvSpPr txBox="1"/>
          <p:nvPr/>
        </p:nvSpPr>
        <p:spPr>
          <a:xfrm>
            <a:off x="115056" y="1727393"/>
            <a:ext cx="1216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00B050"/>
                </a:solidFill>
              </a:rPr>
              <a:t>Relationships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2BA918AA-A06F-D243-A9FE-E3BA590617DF}"/>
              </a:ext>
            </a:extLst>
          </p:cNvPr>
          <p:cNvSpPr txBox="1"/>
          <p:nvPr/>
        </p:nvSpPr>
        <p:spPr>
          <a:xfrm rot="16200000">
            <a:off x="3401305" y="5705493"/>
            <a:ext cx="22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John Henry’s Death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03791E28-B948-DE4F-9486-C989BF14351D}"/>
              </a:ext>
            </a:extLst>
          </p:cNvPr>
          <p:cNvSpPr txBox="1"/>
          <p:nvPr/>
        </p:nvSpPr>
        <p:spPr>
          <a:xfrm>
            <a:off x="107504" y="1923672"/>
            <a:ext cx="1216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00B050"/>
                </a:solidFill>
              </a:rPr>
              <a:t>Empathy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E2FCBF66-A649-094C-9621-8C1806F3202B}"/>
              </a:ext>
            </a:extLst>
          </p:cNvPr>
          <p:cNvSpPr txBox="1"/>
          <p:nvPr/>
        </p:nvSpPr>
        <p:spPr>
          <a:xfrm>
            <a:off x="3501458" y="1340768"/>
            <a:ext cx="15745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Industrial Revolution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C4121368-1205-854F-B34E-BACFECBB9CF4}"/>
              </a:ext>
            </a:extLst>
          </p:cNvPr>
          <p:cNvSpPr txBox="1"/>
          <p:nvPr/>
        </p:nvSpPr>
        <p:spPr>
          <a:xfrm>
            <a:off x="5220072" y="1341320"/>
            <a:ext cx="14607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Digital Revolution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DB7E4F0B-9BC0-AD49-865A-5BA63C776431}"/>
              </a:ext>
            </a:extLst>
          </p:cNvPr>
          <p:cNvSpPr txBox="1"/>
          <p:nvPr/>
        </p:nvSpPr>
        <p:spPr>
          <a:xfrm>
            <a:off x="6660232" y="1347337"/>
            <a:ext cx="14915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Human Revolution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BEDCEFF5-FBED-9F41-8104-850736BD4867}"/>
              </a:ext>
            </a:extLst>
          </p:cNvPr>
          <p:cNvSpPr txBox="1"/>
          <p:nvPr/>
        </p:nvSpPr>
        <p:spPr>
          <a:xfrm>
            <a:off x="1232755" y="1340769"/>
            <a:ext cx="17308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Agricultural Revolution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1A18B46B-101D-DF43-B084-662A4A2D7A76}"/>
              </a:ext>
            </a:extLst>
          </p:cNvPr>
          <p:cNvSpPr/>
          <p:nvPr/>
        </p:nvSpPr>
        <p:spPr>
          <a:xfrm>
            <a:off x="275756" y="6218148"/>
            <a:ext cx="272643" cy="243408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 w="127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8D7FF429-5AF2-9E4A-8012-E0A5347A1F76}"/>
              </a:ext>
            </a:extLst>
          </p:cNvPr>
          <p:cNvSpPr/>
          <p:nvPr/>
        </p:nvSpPr>
        <p:spPr>
          <a:xfrm>
            <a:off x="275756" y="6497076"/>
            <a:ext cx="272643" cy="243408"/>
          </a:xfrm>
          <a:prstGeom prst="rect">
            <a:avLst/>
          </a:prstGeom>
          <a:pattFill prst="wdUpDiag">
            <a:fgClr>
              <a:srgbClr val="A5ACAF"/>
            </a:fgClr>
            <a:bgClr>
              <a:schemeClr val="bg1"/>
            </a:bgClr>
          </a:pattFill>
          <a:ln w="127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1A7E8DB9-76C2-1641-963E-225718ECD1CD}"/>
              </a:ext>
            </a:extLst>
          </p:cNvPr>
          <p:cNvSpPr txBox="1"/>
          <p:nvPr/>
        </p:nvSpPr>
        <p:spPr>
          <a:xfrm>
            <a:off x="504551" y="6361583"/>
            <a:ext cx="29153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Replaced/Replaceable by Machine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23A37A5A-AFB8-D345-91B1-421CF7499A64}"/>
              </a:ext>
            </a:extLst>
          </p:cNvPr>
          <p:cNvSpPr txBox="1"/>
          <p:nvPr/>
        </p:nvSpPr>
        <p:spPr>
          <a:xfrm>
            <a:off x="115056" y="1419616"/>
            <a:ext cx="1216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00B050"/>
                </a:solidFill>
              </a:rPr>
              <a:t>Ethics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C8AF762A-2D87-3C47-A6E5-54FF97F48CB5}"/>
              </a:ext>
            </a:extLst>
          </p:cNvPr>
          <p:cNvSpPr txBox="1"/>
          <p:nvPr/>
        </p:nvSpPr>
        <p:spPr>
          <a:xfrm>
            <a:off x="7813764" y="3429000"/>
            <a:ext cx="13667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98DB"/>
                </a:solidFill>
              </a:rPr>
              <a:t>Precision work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EB640DF0-528F-7249-9E09-6346B8E2857D}"/>
              </a:ext>
            </a:extLst>
          </p:cNvPr>
          <p:cNvSpPr txBox="1"/>
          <p:nvPr/>
        </p:nvSpPr>
        <p:spPr>
          <a:xfrm>
            <a:off x="7812360" y="2204864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Creativity</a:t>
            </a:r>
          </a:p>
          <a:p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Critical Thinking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2DEFB432-219F-2541-830D-EF7565D1A1AA}"/>
              </a:ext>
            </a:extLst>
          </p:cNvPr>
          <p:cNvSpPr txBox="1"/>
          <p:nvPr/>
        </p:nvSpPr>
        <p:spPr>
          <a:xfrm>
            <a:off x="7812360" y="2014518"/>
            <a:ext cx="1216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</a:rPr>
              <a:t>Awareness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66921D79-B52B-CB4A-BB61-595EAC2DA6BB}"/>
              </a:ext>
            </a:extLst>
          </p:cNvPr>
          <p:cNvSpPr txBox="1"/>
          <p:nvPr/>
        </p:nvSpPr>
        <p:spPr>
          <a:xfrm>
            <a:off x="7819912" y="1628800"/>
            <a:ext cx="1216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</a:rPr>
              <a:t>Relationships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0545289C-3638-E14E-8B9F-D64D6454F7FB}"/>
              </a:ext>
            </a:extLst>
          </p:cNvPr>
          <p:cNvSpPr txBox="1"/>
          <p:nvPr/>
        </p:nvSpPr>
        <p:spPr>
          <a:xfrm>
            <a:off x="7812360" y="1825079"/>
            <a:ext cx="1216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</a:rPr>
              <a:t>Empathy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DA7E7973-6434-DC4D-8E5D-7AB889501E57}"/>
              </a:ext>
            </a:extLst>
          </p:cNvPr>
          <p:cNvSpPr txBox="1"/>
          <p:nvPr/>
        </p:nvSpPr>
        <p:spPr>
          <a:xfrm>
            <a:off x="7819912" y="1321023"/>
            <a:ext cx="1216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</a:rPr>
              <a:t>Ethics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3549D580-9F50-AF40-A056-5675DE72D490}"/>
              </a:ext>
            </a:extLst>
          </p:cNvPr>
          <p:cNvSpPr txBox="1"/>
          <p:nvPr/>
        </p:nvSpPr>
        <p:spPr>
          <a:xfrm>
            <a:off x="115056" y="2708920"/>
            <a:ext cx="1216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</a:rPr>
              <a:t>Optimisation</a:t>
            </a:r>
            <a:endParaRPr lang="en-US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18A83280-29F9-5148-9826-84343047A4FD}"/>
              </a:ext>
            </a:extLst>
          </p:cNvPr>
          <p:cNvSpPr txBox="1"/>
          <p:nvPr/>
        </p:nvSpPr>
        <p:spPr>
          <a:xfrm>
            <a:off x="107504" y="1563632"/>
            <a:ext cx="1216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00B050"/>
                </a:solidFill>
              </a:rPr>
              <a:t>Purpose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7601ADED-8F86-F847-ACD0-808F977DFDD9}"/>
              </a:ext>
            </a:extLst>
          </p:cNvPr>
          <p:cNvSpPr txBox="1"/>
          <p:nvPr/>
        </p:nvSpPr>
        <p:spPr>
          <a:xfrm>
            <a:off x="7812360" y="1465039"/>
            <a:ext cx="1216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</a:rPr>
              <a:t>Purpose</a:t>
            </a:r>
          </a:p>
        </p:txBody>
      </p:sp>
    </p:spTree>
    <p:extLst>
      <p:ext uri="{BB962C8B-B14F-4D97-AF65-F5344CB8AC3E}">
        <p14:creationId xmlns:p14="http://schemas.microsoft.com/office/powerpoint/2010/main" val="177782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/>
      <p:bldP spid="23" grpId="0"/>
      <p:bldP spid="24" grpId="0"/>
      <p:bldP spid="25" grpId="0" animBg="1"/>
      <p:bldP spid="26" grpId="0" animBg="1"/>
      <p:bldP spid="27" grpId="0"/>
      <p:bldP spid="28" grpId="0"/>
      <p:bldP spid="29" grpId="0"/>
      <p:bldP spid="30" grpId="0"/>
      <p:bldP spid="31" grpId="0"/>
      <p:bldP spid="32" grpId="0"/>
      <p:bldP spid="33" grpId="0" animBg="1"/>
      <p:bldP spid="34" grpId="0"/>
      <p:bldP spid="35" grpId="0"/>
      <p:bldP spid="42" grpId="0"/>
      <p:bldP spid="43" grpId="0"/>
      <p:bldP spid="44" grpId="0"/>
      <p:bldP spid="45" grpId="0"/>
      <p:bldP spid="46" grpId="0"/>
      <p:bldP spid="47" grpId="0"/>
      <p:bldP spid="48" grpId="0" animBg="1"/>
      <p:bldP spid="49" grpId="0" animBg="1"/>
      <p:bldP spid="50" grpId="0"/>
      <p:bldP spid="51" grpId="0"/>
      <p:bldP spid="54" grpId="0"/>
      <p:bldP spid="57" grpId="0"/>
      <p:bldP spid="58" grpId="0"/>
      <p:bldP spid="59" grpId="0"/>
      <p:bldP spid="60" grpId="0"/>
      <p:bldP spid="61" grpId="0"/>
      <p:bldP spid="52" grpId="0"/>
      <p:bldP spid="53" grpId="0"/>
      <p:bldP spid="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908472" y="1415906"/>
            <a:ext cx="7560840" cy="1004982"/>
          </a:xfrm>
        </p:spPr>
        <p:txBody>
          <a:bodyPr>
            <a:normAutofit/>
          </a:bodyPr>
          <a:lstStyle/>
          <a:p>
            <a:r>
              <a:rPr lang="en-US" sz="4000" dirty="0"/>
              <a:t>Mental Wellbeing Facts</a:t>
            </a:r>
          </a:p>
          <a:p>
            <a:r>
              <a:rPr lang="en-US" sz="1400" b="1" dirty="0"/>
              <a:t>Source: World Health Statistics Report. WHO. 2016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908472" y="2470131"/>
            <a:ext cx="7560840" cy="376718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600" dirty="0"/>
              <a:t>Depression and anxiety are estimated to affect nearly 1 in 10 people on the planet.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600" dirty="0"/>
              <a:t>In 2012, there were over 800,000 estimated suicide deaths worldwide.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600" dirty="0"/>
              <a:t>Globally, among young adults aged 15–29 years suicide accounts for 8.5% of all deaths and is the second leading cause of death in this group after road traffic injuries.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675703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97852E-26EB-154D-A61D-DA004E23F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58CE163-96D5-6B46-98C1-70F1A1A4543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7542930-7E6D-5448-8D89-6B887E5C442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A66B9F2-2047-014D-BC86-48132E99E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485"/>
            <a:ext cx="9144000" cy="664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338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4400" y="0"/>
            <a:ext cx="109728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339850" y="913870"/>
            <a:ext cx="6445251" cy="2667531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/>
              <a:t>Massive Open Online Course</a:t>
            </a:r>
          </a:p>
          <a:p>
            <a:endParaRPr lang="en-US" sz="4000" b="1" dirty="0"/>
          </a:p>
          <a:p>
            <a:r>
              <a:rPr lang="en-US" sz="4000" b="1" dirty="0"/>
              <a:t>7500 Participants</a:t>
            </a:r>
          </a:p>
          <a:p>
            <a:r>
              <a:rPr lang="en-US" sz="4000" b="1" dirty="0"/>
              <a:t>150 Countries</a:t>
            </a:r>
          </a:p>
        </p:txBody>
      </p:sp>
    </p:spTree>
    <p:extLst>
      <p:ext uri="{BB962C8B-B14F-4D97-AF65-F5344CB8AC3E}">
        <p14:creationId xmlns:p14="http://schemas.microsoft.com/office/powerpoint/2010/main" val="510906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1384822" y="2880072"/>
            <a:ext cx="3550903" cy="18556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400" b="1" dirty="0">
                <a:solidFill>
                  <a:srgbClr val="0098DB"/>
                </a:solidFill>
              </a:rPr>
              <a:t>Self Management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</a:rPr>
              <a:t>Emotional Self Control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</a:rPr>
              <a:t>Transparency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</a:rPr>
              <a:t>Adaptability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</a:rPr>
              <a:t>Achievement Orientation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</a:rPr>
              <a:t>Initiative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</a:rPr>
              <a:t>Optimism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132914" y="2883359"/>
            <a:ext cx="3550903" cy="18556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400" b="1" dirty="0">
                <a:solidFill>
                  <a:srgbClr val="0098DB"/>
                </a:solidFill>
              </a:rPr>
              <a:t>Relationship Management</a:t>
            </a:r>
          </a:p>
          <a:p>
            <a:pPr marL="0" indent="0">
              <a:buNone/>
            </a:pPr>
            <a:r>
              <a:rPr lang="en-US" sz="2300" dirty="0">
                <a:solidFill>
                  <a:srgbClr val="000000"/>
                </a:solidFill>
              </a:rPr>
              <a:t>Developing Others</a:t>
            </a:r>
          </a:p>
          <a:p>
            <a:pPr marL="0" indent="0">
              <a:buNone/>
            </a:pPr>
            <a:r>
              <a:rPr lang="en-US" sz="2300" dirty="0">
                <a:solidFill>
                  <a:srgbClr val="000000"/>
                </a:solidFill>
              </a:rPr>
              <a:t>Inspirational Leadership</a:t>
            </a:r>
          </a:p>
          <a:p>
            <a:pPr marL="0" indent="0">
              <a:buNone/>
            </a:pPr>
            <a:r>
              <a:rPr lang="en-US" sz="2300" dirty="0">
                <a:solidFill>
                  <a:srgbClr val="000000"/>
                </a:solidFill>
              </a:rPr>
              <a:t>Influence</a:t>
            </a:r>
          </a:p>
          <a:p>
            <a:pPr marL="0" indent="0">
              <a:buNone/>
            </a:pPr>
            <a:r>
              <a:rPr lang="en-US" sz="2300" dirty="0">
                <a:solidFill>
                  <a:srgbClr val="000000"/>
                </a:solidFill>
              </a:rPr>
              <a:t>Change Catalyst</a:t>
            </a:r>
          </a:p>
          <a:p>
            <a:pPr marL="0" indent="0">
              <a:buNone/>
            </a:pPr>
            <a:r>
              <a:rPr lang="en-US" sz="2300" dirty="0">
                <a:solidFill>
                  <a:srgbClr val="000000"/>
                </a:solidFill>
              </a:rPr>
              <a:t>Conflict Management</a:t>
            </a:r>
          </a:p>
          <a:p>
            <a:pPr marL="0" indent="0">
              <a:buNone/>
            </a:pPr>
            <a:r>
              <a:rPr lang="en-US" sz="2300" dirty="0">
                <a:solidFill>
                  <a:srgbClr val="000000"/>
                </a:solidFill>
              </a:rPr>
              <a:t>Teamwork and Collaboration 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14595" y="2869613"/>
            <a:ext cx="693443" cy="18556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>
                <a:solidFill>
                  <a:srgbClr val="000000"/>
                </a:solidFill>
              </a:rPr>
              <a:t>Regulation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384822" y="2219706"/>
            <a:ext cx="3550903" cy="5431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>
                <a:solidFill>
                  <a:srgbClr val="000000"/>
                </a:solidFill>
              </a:rPr>
              <a:t>Self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132914" y="2222993"/>
            <a:ext cx="3550903" cy="5431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000000"/>
                </a:solidFill>
              </a:rPr>
              <a:t>Social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905834"/>
            <a:ext cx="8229600" cy="1299030"/>
          </a:xfrm>
        </p:spPr>
        <p:txBody>
          <a:bodyPr>
            <a:normAutofit/>
          </a:bodyPr>
          <a:lstStyle/>
          <a:p>
            <a:r>
              <a:rPr lang="en-US" dirty="0"/>
              <a:t>Emotional Intelligence</a:t>
            </a:r>
            <a:br>
              <a:rPr lang="en-US" dirty="0"/>
            </a:br>
            <a:r>
              <a:rPr lang="en-US" sz="2000" b="0" dirty="0"/>
              <a:t>Daniel Goleman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380868" y="4882451"/>
            <a:ext cx="3550903" cy="185562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rgbClr val="0098DB"/>
                </a:solidFill>
              </a:rPr>
              <a:t>Self Awareness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Emotional Awareness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Accurate Self Assessment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Self Confidence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128960" y="4885740"/>
            <a:ext cx="3550903" cy="18556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0098DB"/>
                </a:solidFill>
              </a:rPr>
              <a:t>Social Awareness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</a:rPr>
              <a:t>Empathy</a:t>
            </a:r>
          </a:p>
          <a:p>
            <a:pPr marL="0" indent="0">
              <a:buNone/>
            </a:pPr>
            <a:r>
              <a:rPr lang="en-US" sz="2000" dirty="0" err="1">
                <a:solidFill>
                  <a:srgbClr val="000000"/>
                </a:solidFill>
              </a:rPr>
              <a:t>Organisational</a:t>
            </a:r>
            <a:r>
              <a:rPr lang="en-US" sz="2000" dirty="0">
                <a:solidFill>
                  <a:srgbClr val="000000"/>
                </a:solidFill>
              </a:rPr>
              <a:t> Awareness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</a:rPr>
              <a:t>Service Orientation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510638" y="4871993"/>
            <a:ext cx="693443" cy="18556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>
                <a:solidFill>
                  <a:srgbClr val="000000"/>
                </a:solidFill>
              </a:rPr>
              <a:t>Awareness</a:t>
            </a:r>
          </a:p>
        </p:txBody>
      </p:sp>
    </p:spTree>
    <p:extLst>
      <p:ext uri="{BB962C8B-B14F-4D97-AF65-F5344CB8AC3E}">
        <p14:creationId xmlns:p14="http://schemas.microsoft.com/office/powerpoint/2010/main" val="526902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95536" y="1039912"/>
            <a:ext cx="8748464" cy="838200"/>
          </a:xfrm>
        </p:spPr>
        <p:txBody>
          <a:bodyPr>
            <a:noAutofit/>
          </a:bodyPr>
          <a:lstStyle/>
          <a:p>
            <a:r>
              <a:rPr lang="en-US" sz="4000" dirty="0"/>
              <a:t>How to Develop Emotional Intelligence?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Brainology</a:t>
            </a:r>
            <a:r>
              <a:rPr lang="en-US" dirty="0"/>
              <a:t>: How the brain works (Carol </a:t>
            </a:r>
            <a:r>
              <a:rPr lang="en-US" dirty="0" err="1"/>
              <a:t>Dweck</a:t>
            </a:r>
            <a:r>
              <a:rPr lang="en-US" dirty="0"/>
              <a:t>)</a:t>
            </a:r>
          </a:p>
          <a:p>
            <a:r>
              <a:rPr lang="en-US" dirty="0"/>
              <a:t>Brain-Body-Connection (Paul Ekman)</a:t>
            </a:r>
          </a:p>
          <a:p>
            <a:r>
              <a:rPr lang="en-US" dirty="0"/>
              <a:t>Self Management can be taught (Walter </a:t>
            </a:r>
            <a:r>
              <a:rPr lang="en-US" dirty="0" err="1"/>
              <a:t>Mischel</a:t>
            </a:r>
            <a:r>
              <a:rPr lang="en-US" dirty="0"/>
              <a:t>)</a:t>
            </a:r>
          </a:p>
          <a:p>
            <a:r>
              <a:rPr lang="en-US" dirty="0"/>
              <a:t>Gamification of the change of language</a:t>
            </a:r>
          </a:p>
          <a:p>
            <a:r>
              <a:rPr lang="en-US" dirty="0"/>
              <a:t>Online activities and submissions</a:t>
            </a:r>
          </a:p>
          <a:p>
            <a:pPr lvl="1"/>
            <a:r>
              <a:rPr lang="en-US" dirty="0"/>
              <a:t>Brain Rewiring</a:t>
            </a:r>
          </a:p>
          <a:p>
            <a:pPr lvl="1"/>
            <a:r>
              <a:rPr lang="en-US" dirty="0"/>
              <a:t>My Emotions Today</a:t>
            </a:r>
          </a:p>
          <a:p>
            <a:pPr lvl="1"/>
            <a:r>
              <a:rPr lang="en-US" dirty="0"/>
              <a:t>Mission Partnerships</a:t>
            </a:r>
          </a:p>
          <a:p>
            <a:pPr lvl="1"/>
            <a:r>
              <a:rPr lang="en-US" dirty="0" err="1"/>
              <a:t>Etc</a:t>
            </a:r>
            <a:r>
              <a:rPr lang="is-IS" dirty="0"/>
              <a:t>…</a:t>
            </a:r>
          </a:p>
          <a:p>
            <a:r>
              <a:rPr lang="is-IS" dirty="0"/>
              <a:t>E-Certificates</a:t>
            </a:r>
          </a:p>
          <a:p>
            <a:r>
              <a:rPr lang="is-IS" dirty="0"/>
              <a:t>E-Badges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18752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Heriot-Watt">
      <a:dk1>
        <a:srgbClr val="5E6A71"/>
      </a:dk1>
      <a:lt1>
        <a:srgbClr val="FFFFFF"/>
      </a:lt1>
      <a:dk2>
        <a:srgbClr val="0098DB"/>
      </a:dk2>
      <a:lt2>
        <a:srgbClr val="00549F"/>
      </a:lt2>
      <a:accent1>
        <a:srgbClr val="0098DB"/>
      </a:accent1>
      <a:accent2>
        <a:srgbClr val="A5ACAF"/>
      </a:accent2>
      <a:accent3>
        <a:srgbClr val="5E6A71"/>
      </a:accent3>
      <a:accent4>
        <a:srgbClr val="00549F"/>
      </a:accent4>
      <a:accent5>
        <a:srgbClr val="72BCFF"/>
      </a:accent5>
      <a:accent6>
        <a:srgbClr val="BCC3C7"/>
      </a:accent6>
      <a:hlink>
        <a:srgbClr val="0098DB"/>
      </a:hlink>
      <a:folHlink>
        <a:srgbClr val="A5ACA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Heriot-Watt">
      <a:dk1>
        <a:srgbClr val="5E6A71"/>
      </a:dk1>
      <a:lt1>
        <a:srgbClr val="FFFFFF"/>
      </a:lt1>
      <a:dk2>
        <a:srgbClr val="0098DB"/>
      </a:dk2>
      <a:lt2>
        <a:srgbClr val="00549F"/>
      </a:lt2>
      <a:accent1>
        <a:srgbClr val="0098DB"/>
      </a:accent1>
      <a:accent2>
        <a:srgbClr val="A5ACAF"/>
      </a:accent2>
      <a:accent3>
        <a:srgbClr val="5E6A71"/>
      </a:accent3>
      <a:accent4>
        <a:srgbClr val="00549F"/>
      </a:accent4>
      <a:accent5>
        <a:srgbClr val="72BCFF"/>
      </a:accent5>
      <a:accent6>
        <a:srgbClr val="BCC3C7"/>
      </a:accent6>
      <a:hlink>
        <a:srgbClr val="0098DB"/>
      </a:hlink>
      <a:folHlink>
        <a:srgbClr val="A5ACA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Heriot-Watt">
      <a:dk1>
        <a:srgbClr val="5E6A71"/>
      </a:dk1>
      <a:lt1>
        <a:srgbClr val="FFFFFF"/>
      </a:lt1>
      <a:dk2>
        <a:srgbClr val="0098DB"/>
      </a:dk2>
      <a:lt2>
        <a:srgbClr val="00549F"/>
      </a:lt2>
      <a:accent1>
        <a:srgbClr val="0098DB"/>
      </a:accent1>
      <a:accent2>
        <a:srgbClr val="FFFFFF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Heriot-Watt">
      <a:dk1>
        <a:srgbClr val="5E6A71"/>
      </a:dk1>
      <a:lt1>
        <a:srgbClr val="FFFFFF"/>
      </a:lt1>
      <a:dk2>
        <a:srgbClr val="0098DB"/>
      </a:dk2>
      <a:lt2>
        <a:srgbClr val="00549F"/>
      </a:lt2>
      <a:accent1>
        <a:srgbClr val="0098DB"/>
      </a:accent1>
      <a:accent2>
        <a:srgbClr val="FFFFFF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Heriot-Watt">
      <a:dk1>
        <a:srgbClr val="5E6A71"/>
      </a:dk1>
      <a:lt1>
        <a:srgbClr val="FFFFFF"/>
      </a:lt1>
      <a:dk2>
        <a:srgbClr val="0098DB"/>
      </a:dk2>
      <a:lt2>
        <a:srgbClr val="00549F"/>
      </a:lt2>
      <a:accent1>
        <a:srgbClr val="0098DB"/>
      </a:accent1>
      <a:accent2>
        <a:srgbClr val="FFFFFF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EE07C38512818468275603CD5E61BA0" ma:contentTypeVersion="0" ma:contentTypeDescription="Create a new document." ma:contentTypeScope="" ma:versionID="bffdf6d8b42402b1618094c717ddf4d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a1222beb234debe96d12a98d24ff8a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7ACEBA-99EE-4B9A-99FE-F9695B41FA99}">
  <ds:schemaRefs>
    <ds:schemaRef ds:uri="http://purl.org/dc/terms/"/>
    <ds:schemaRef ds:uri="http://purl.org/dc/dcmitype/"/>
    <ds:schemaRef ds:uri="http://purl.org/dc/elements/1.1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6FC14F33-A9A2-48F1-A0A9-DB146E88F93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79AB7AB-D87E-4CE6-8813-9B5D560C3A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68683</TotalTime>
  <Words>311</Words>
  <Application>Microsoft Office PowerPoint</Application>
  <PresentationFormat>On-screen Show (4:3)</PresentationFormat>
  <Paragraphs>98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Times New Roman</vt:lpstr>
      <vt:lpstr>1_Office Theme</vt:lpstr>
      <vt:lpstr>2_Office Theme</vt:lpstr>
      <vt:lpstr>4_Office Theme</vt:lpstr>
      <vt:lpstr>3_Office Theme</vt:lpstr>
      <vt:lpstr>5_Office Theme</vt:lpstr>
      <vt:lpstr>Emotional and Social Intelligence 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Emotional Intelligence Daniel Goleman</vt:lpstr>
      <vt:lpstr>PowerPoint Presentation</vt:lpstr>
      <vt:lpstr>PowerPoint Presentation</vt:lpstr>
      <vt:lpstr>Youth Transformation Programme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n.mohd_habib@hw.ac.uk</dc:creator>
  <cp:lastModifiedBy>E-Learn15</cp:lastModifiedBy>
  <cp:revision>489</cp:revision>
  <cp:lastPrinted>2017-04-03T10:05:35Z</cp:lastPrinted>
  <dcterms:created xsi:type="dcterms:W3CDTF">2016-02-11T16:23:53Z</dcterms:created>
  <dcterms:modified xsi:type="dcterms:W3CDTF">2018-10-17T06:07:41Z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0x0101006EE07C38512818468275603CD5E61BA0</vt:lpwstr>
  </property>
</Properties>
</file>