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48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83208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title" idx="4294967295"/>
          </p:nvPr>
        </p:nvSpPr>
        <p:spPr>
          <a:xfrm>
            <a:off x="537807" y="3507362"/>
            <a:ext cx="11861800" cy="2057402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lnSpc>
                <a:spcPct val="80000"/>
              </a:lnSpc>
              <a:defRPr sz="7600" cap="all">
                <a:solidFill>
                  <a:srgbClr val="5C5C5C"/>
                </a:solidFill>
                <a:latin typeface="DIN Condensed"/>
                <a:ea typeface="DIN Condensed"/>
                <a:cs typeface="DIN Condensed"/>
                <a:sym typeface="DIN Condensed"/>
              </a:defRPr>
            </a:lvl1pPr>
          </a:lstStyle>
          <a:p>
            <a:r>
              <a:rPr sz="6000" b="1" smtClean="0"/>
              <a:t>INVOKING </a:t>
            </a:r>
            <a:r>
              <a:rPr sz="6000" b="1"/>
              <a:t>THINKING </a:t>
            </a:r>
            <a:r>
              <a:rPr sz="6000" b="1" smtClean="0"/>
              <a:t>THROUGH </a:t>
            </a:r>
            <a:r>
              <a:rPr sz="6000" b="1"/>
              <a:t>LEARNING DESIGN</a:t>
            </a:r>
          </a:p>
        </p:txBody>
      </p:sp>
      <p:sp>
        <p:nvSpPr>
          <p:cNvPr id="120" name="Shape 120"/>
          <p:cNvSpPr>
            <a:spLocks noGrp="1"/>
          </p:cNvSpPr>
          <p:nvPr>
            <p:ph type="body" sz="quarter" idx="4294967295"/>
          </p:nvPr>
        </p:nvSpPr>
        <p:spPr>
          <a:xfrm>
            <a:off x="571500" y="6010842"/>
            <a:ext cx="11861800" cy="109515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70000"/>
              </a:lnSpc>
              <a:spcBef>
                <a:spcPts val="0"/>
              </a:spcBef>
              <a:buSzTx/>
              <a:buNone/>
              <a:defRPr sz="4600">
                <a:latin typeface="Iowan Old Style Italic"/>
                <a:ea typeface="Iowan Old Style Italic"/>
                <a:cs typeface="Iowan Old Style Italic"/>
                <a:sym typeface="Iowan Old Style Italic"/>
              </a:defRPr>
            </a:lvl1pPr>
          </a:lstStyle>
          <a:p>
            <a:r>
              <a:t>ASSOC. PROF. DR. WAN ZUHAINIS SAAD</a:t>
            </a:r>
          </a:p>
        </p:txBody>
      </p:sp>
      <p:pic>
        <p:nvPicPr>
          <p:cNvPr id="121" name="NEW-LOGO-JP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40917" y="1092303"/>
            <a:ext cx="5701450" cy="22767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" name="LOGO JATA KPM BM-filter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8936" y="1612210"/>
            <a:ext cx="5012176" cy="12369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3" name="WZS QR 2017-enhanced.png"/>
          <p:cNvPicPr>
            <a:picLocks noChangeAspect="1"/>
          </p:cNvPicPr>
          <p:nvPr/>
        </p:nvPicPr>
        <p:blipFill>
          <a:blip r:embed="rId4">
            <a:extLst/>
          </a:blip>
          <a:srcRect l="4484" t="3132" r="4484" b="3132"/>
          <a:stretch>
            <a:fillRect/>
          </a:stretch>
        </p:blipFill>
        <p:spPr>
          <a:xfrm>
            <a:off x="10332013" y="1166273"/>
            <a:ext cx="2067594" cy="2128980"/>
          </a:xfrm>
          <a:prstGeom prst="rect">
            <a:avLst/>
          </a:prstGeom>
          <a:ln w="12700">
            <a:miter lim="400000"/>
          </a:ln>
        </p:spPr>
      </p:pic>
      <p:sp>
        <p:nvSpPr>
          <p:cNvPr id="124" name="Shape 124"/>
          <p:cNvSpPr/>
          <p:nvPr/>
        </p:nvSpPr>
        <p:spPr>
          <a:xfrm>
            <a:off x="2375525" y="6458488"/>
            <a:ext cx="8599596" cy="292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300">
                <a:solidFill>
                  <a:srgbClr val="48454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endParaRPr/>
          </a:p>
          <a:p>
            <a:pPr>
              <a:defRPr sz="3300">
                <a:solidFill>
                  <a:srgbClr val="48454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Director</a:t>
            </a:r>
          </a:p>
          <a:p>
            <a:pPr>
              <a:defRPr sz="3300">
                <a:solidFill>
                  <a:srgbClr val="48454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Academic Development Management Division</a:t>
            </a:r>
          </a:p>
          <a:p>
            <a:pPr>
              <a:defRPr sz="3300">
                <a:solidFill>
                  <a:srgbClr val="48454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Department of Higher Education </a:t>
            </a:r>
          </a:p>
          <a:p>
            <a:pPr>
              <a:defRPr sz="3300">
                <a:solidFill>
                  <a:srgbClr val="48454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Ministry of Education</a:t>
            </a:r>
          </a:p>
          <a:p>
            <a:pPr>
              <a:defRPr sz="3300">
                <a:solidFill>
                  <a:srgbClr val="48454F"/>
                </a:solidFill>
                <a:latin typeface="Franklin Gothic Medium"/>
                <a:ea typeface="Franklin Gothic Medium"/>
                <a:cs typeface="Franklin Gothic Medium"/>
                <a:sym typeface="Franklin Gothic Medium"/>
              </a:defRPr>
            </a:pPr>
            <a:r>
              <a:t>Malaysia 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pasted-image.png"/>
          <p:cNvPicPr>
            <a:picLocks noChangeAspect="1"/>
          </p:cNvPicPr>
          <p:nvPr/>
        </p:nvPicPr>
        <p:blipFill>
          <a:blip r:embed="rId2">
            <a:extLst/>
          </a:blip>
          <a:srcRect r="1191" b="20574"/>
          <a:stretch>
            <a:fillRect/>
          </a:stretch>
        </p:blipFill>
        <p:spPr>
          <a:xfrm>
            <a:off x="-134544" y="-57400"/>
            <a:ext cx="10853626" cy="65433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FUNGAL PICS_Page_10.png"/>
          <p:cNvPicPr>
            <a:picLocks noChangeAspect="1"/>
          </p:cNvPicPr>
          <p:nvPr/>
        </p:nvPicPr>
        <p:blipFill>
          <a:blip r:embed="rId3">
            <a:extLst/>
          </a:blip>
          <a:srcRect l="7126" t="9533" r="15001" b="5907"/>
          <a:stretch>
            <a:fillRect/>
          </a:stretch>
        </p:blipFill>
        <p:spPr>
          <a:xfrm>
            <a:off x="-5338" y="4947499"/>
            <a:ext cx="5717855" cy="47976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pasted-image-filtered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642116" y="1063"/>
            <a:ext cx="7342485" cy="6496577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Shape 164"/>
          <p:cNvSpPr/>
          <p:nvPr/>
        </p:nvSpPr>
        <p:spPr>
          <a:xfrm>
            <a:off x="6038570" y="4552950"/>
            <a:ext cx="927660" cy="6477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  <p:sp>
        <p:nvSpPr>
          <p:cNvPr id="165" name="Shape 165"/>
          <p:cNvSpPr/>
          <p:nvPr/>
        </p:nvSpPr>
        <p:spPr>
          <a:xfrm>
            <a:off x="6095553" y="6873259"/>
            <a:ext cx="6435711" cy="18042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900" b="1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Aspergillus -fungus</a:t>
            </a:r>
          </a:p>
        </p:txBody>
      </p:sp>
    </p:spTree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Loligo_vulgaris-enhanced.jpeg"/>
          <p:cNvPicPr>
            <a:picLocks noChangeAspect="1"/>
          </p:cNvPicPr>
          <p:nvPr/>
        </p:nvPicPr>
        <p:blipFill>
          <a:blip r:embed="rId2">
            <a:extLst/>
          </a:blip>
          <a:srcRect b="3713"/>
          <a:stretch>
            <a:fillRect/>
          </a:stretch>
        </p:blipFill>
        <p:spPr>
          <a:xfrm>
            <a:off x="5051566" y="3788674"/>
            <a:ext cx="7953234" cy="57433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Sepiola_atlantica-enhanced.jpeg"/>
          <p:cNvPicPr>
            <a:picLocks/>
          </p:cNvPicPr>
          <p:nvPr/>
        </p:nvPicPr>
        <p:blipFill>
          <a:blip r:embed="rId3">
            <a:extLst/>
          </a:blip>
          <a:srcRect b="14147"/>
          <a:stretch>
            <a:fillRect/>
          </a:stretch>
        </p:blipFill>
        <p:spPr>
          <a:xfrm>
            <a:off x="16836" y="-5880"/>
            <a:ext cx="9619287" cy="4826882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Shape 169"/>
          <p:cNvSpPr/>
          <p:nvPr/>
        </p:nvSpPr>
        <p:spPr>
          <a:xfrm>
            <a:off x="3787421" y="398943"/>
            <a:ext cx="644653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rgbClr val="FFF727"/>
                </a:solidFill>
                <a:latin typeface="ヒラギノ角ゴ StdN"/>
                <a:ea typeface="ヒラギノ角ゴ StdN"/>
                <a:cs typeface="ヒラギノ角ゴ StdN"/>
                <a:sym typeface="ヒラギノ角ゴ StdN"/>
              </a:defRPr>
            </a:lvl1pPr>
          </a:lstStyle>
          <a:p>
            <a:r>
              <a:t>A</a:t>
            </a:r>
          </a:p>
        </p:txBody>
      </p:sp>
      <p:sp>
        <p:nvSpPr>
          <p:cNvPr id="170" name="Shape 170"/>
          <p:cNvSpPr/>
          <p:nvPr/>
        </p:nvSpPr>
        <p:spPr>
          <a:xfrm>
            <a:off x="11135944" y="5528120"/>
            <a:ext cx="600152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>
                <a:solidFill>
                  <a:srgbClr val="FDFB00"/>
                </a:solidFill>
                <a:latin typeface="ヒラギノ角ゴ StdN"/>
                <a:ea typeface="ヒラギノ角ゴ StdN"/>
                <a:cs typeface="ヒラギノ角ゴ StdN"/>
                <a:sym typeface="ヒラギノ角ゴ StdN"/>
              </a:defRPr>
            </a:lvl1pPr>
          </a:lstStyle>
          <a:p>
            <a:r>
              <a:t>B</a:t>
            </a:r>
          </a:p>
        </p:txBody>
      </p:sp>
      <p:pic>
        <p:nvPicPr>
          <p:cNvPr id="171" name="squid glow-enhanced.jpeg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4273" y="161204"/>
            <a:ext cx="9277032" cy="49890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Bobtail_squid_light_organ_silhouette.jpg"/>
          <p:cNvPicPr>
            <a:picLocks noChangeAspect="1"/>
          </p:cNvPicPr>
          <p:nvPr/>
        </p:nvPicPr>
        <p:blipFill>
          <a:blip r:embed="rId2">
            <a:extLst/>
          </a:blip>
          <a:srcRect l="8566" r="9426" b="12793"/>
          <a:stretch>
            <a:fillRect/>
          </a:stretch>
        </p:blipFill>
        <p:spPr>
          <a:xfrm>
            <a:off x="37236" y="10299"/>
            <a:ext cx="12930417" cy="97329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vibrio_fischeri_bacteria_fused_glass_magnet_by_trilobiteglassworks-dbjsrwn-enhanced.jpe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1128" y="255789"/>
            <a:ext cx="11540390" cy="796487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G_2949-300x20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844721" y="6400906"/>
            <a:ext cx="5167600" cy="3445067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Shape 177"/>
          <p:cNvSpPr/>
          <p:nvPr/>
        </p:nvSpPr>
        <p:spPr>
          <a:xfrm>
            <a:off x="1279616" y="8341693"/>
            <a:ext cx="6232713" cy="1127757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200" b="1">
                <a:solidFill>
                  <a:srgbClr val="6DF7FB"/>
                </a:solidFill>
                <a:latin typeface="Al Bayan"/>
                <a:ea typeface="Al Bayan"/>
                <a:cs typeface="Al Bayan"/>
                <a:sym typeface="Al Bayan"/>
              </a:defRPr>
            </a:lvl1pPr>
          </a:lstStyle>
          <a:p>
            <a:r>
              <a:t>QUORUM SENSING</a:t>
            </a:r>
          </a:p>
        </p:txBody>
      </p:sp>
    </p:spTree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hand-523231_1920-enhanced.jpeg"/>
          <p:cNvPicPr>
            <a:picLocks/>
          </p:cNvPicPr>
          <p:nvPr/>
        </p:nvPicPr>
        <p:blipFill>
          <a:blip r:embed="rId2">
            <a:extLst/>
          </a:blip>
          <a:srcRect t="18763"/>
          <a:stretch>
            <a:fillRect/>
          </a:stretch>
        </p:blipFill>
        <p:spPr>
          <a:xfrm>
            <a:off x="0" y="-20951"/>
            <a:ext cx="13004801" cy="98991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EVOLUTION OF JOB-filtered.jpe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8743" y="-1"/>
            <a:ext cx="13183034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pasted-image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8878" y="-17776"/>
            <a:ext cx="13202556" cy="97891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asted-image-enhanced.jpeg"/>
          <p:cNvPicPr>
            <a:picLocks noChangeAspect="1"/>
          </p:cNvPicPr>
          <p:nvPr/>
        </p:nvPicPr>
        <p:blipFill>
          <a:blip r:embed="rId2">
            <a:extLst/>
          </a:blip>
          <a:srcRect l="3407" t="28362" r="2484" b="22871"/>
          <a:stretch>
            <a:fillRect/>
          </a:stretch>
        </p:blipFill>
        <p:spPr>
          <a:xfrm>
            <a:off x="443166" y="3293943"/>
            <a:ext cx="12238514" cy="35673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271" y="959894"/>
            <a:ext cx="13025341" cy="78338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pasted-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3170" y="0"/>
            <a:ext cx="1309114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xfrm>
            <a:off x="40910" y="8435657"/>
            <a:ext cx="10464801" cy="1422401"/>
          </a:xfrm>
          <a:prstGeom prst="rect">
            <a:avLst/>
          </a:prstGeom>
        </p:spPr>
        <p:txBody>
          <a:bodyPr/>
          <a:lstStyle>
            <a:lvl1pPr defTabSz="467359">
              <a:defRPr sz="6400" b="1" i="1">
                <a:solidFill>
                  <a:schemeClr val="accent3">
                    <a:satOff val="18648"/>
                    <a:lumOff val="5971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Thiomargarita namibiensis</a:t>
            </a:r>
          </a:p>
        </p:txBody>
      </p:sp>
      <p:pic>
        <p:nvPicPr>
          <p:cNvPr id="127" name="namibiensis-filtered.png"/>
          <p:cNvPicPr>
            <a:picLocks noChangeAspect="1"/>
          </p:cNvPicPr>
          <p:nvPr/>
        </p:nvPicPr>
        <p:blipFill>
          <a:blip r:embed="rId2">
            <a:extLst/>
          </a:blip>
          <a:srcRect l="1858" b="3155"/>
          <a:stretch>
            <a:fillRect/>
          </a:stretch>
        </p:blipFill>
        <p:spPr>
          <a:xfrm>
            <a:off x="3118604" y="-17790"/>
            <a:ext cx="9841996" cy="83747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" grpId="1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27400" y="2708835"/>
            <a:ext cx="6350000" cy="635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Shape 192"/>
          <p:cNvSpPr/>
          <p:nvPr/>
        </p:nvSpPr>
        <p:spPr>
          <a:xfrm>
            <a:off x="1762844" y="1531843"/>
            <a:ext cx="10412463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Go to www.menti.com and use the code 79 69 6</a:t>
            </a:r>
          </a:p>
        </p:txBody>
      </p:sp>
    </p:spTree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YSS mentimeter-enhanced.png"/>
          <p:cNvPicPr>
            <a:picLocks/>
          </p:cNvPicPr>
          <p:nvPr/>
        </p:nvPicPr>
        <p:blipFill>
          <a:blip r:embed="rId2">
            <a:extLst/>
          </a:blip>
          <a:srcRect b="88194"/>
          <a:stretch>
            <a:fillRect/>
          </a:stretch>
        </p:blipFill>
        <p:spPr>
          <a:xfrm>
            <a:off x="463914" y="836199"/>
            <a:ext cx="12170672" cy="10004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me-enhanc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80937" y="1621837"/>
            <a:ext cx="13260272" cy="6509926"/>
          </a:xfrm>
          <a:prstGeom prst="rect">
            <a:avLst/>
          </a:prstGeom>
          <a:ln w="12700">
            <a:miter lim="400000"/>
          </a:ln>
        </p:spPr>
      </p:pic>
      <p:sp>
        <p:nvSpPr>
          <p:cNvPr id="196" name="Shape 196"/>
          <p:cNvSpPr/>
          <p:nvPr/>
        </p:nvSpPr>
        <p:spPr>
          <a:xfrm>
            <a:off x="10499914" y="9215832"/>
            <a:ext cx="2472669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"/>
            </a:lvl1pPr>
          </a:lstStyle>
          <a:p>
            <a:r>
              <a:t>WZS@UPM</a:t>
            </a:r>
          </a:p>
        </p:txBody>
      </p:sp>
    </p:spTree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11-filtered.png"/>
          <p:cNvPicPr>
            <a:picLocks/>
          </p:cNvPicPr>
          <p:nvPr/>
        </p:nvPicPr>
        <p:blipFill>
          <a:blip r:embed="rId2">
            <a:extLst/>
          </a:blip>
          <a:srcRect t="20658"/>
          <a:stretch>
            <a:fillRect/>
          </a:stretch>
        </p:blipFill>
        <p:spPr>
          <a:xfrm>
            <a:off x="-39291" y="-28657"/>
            <a:ext cx="13083470" cy="98107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12-filtered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7187" y="-70838"/>
            <a:ext cx="13370139" cy="98952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593" y="0"/>
            <a:ext cx="12861614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12427" y="1581150"/>
            <a:ext cx="3225801" cy="6591300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Shape 204"/>
          <p:cNvSpPr/>
          <p:nvPr/>
        </p:nvSpPr>
        <p:spPr>
          <a:xfrm>
            <a:off x="10499914" y="9215832"/>
            <a:ext cx="2472669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"/>
            </a:lvl1pPr>
          </a:lstStyle>
          <a:p>
            <a:r>
              <a:t>WZS@UPM</a:t>
            </a:r>
          </a:p>
        </p:txBody>
      </p:sp>
    </p:spTree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BIE-Gold-Standard-Apertures_0-filtered.jpe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345511"/>
            <a:ext cx="13004801" cy="7192707"/>
          </a:xfrm>
          <a:prstGeom prst="rect">
            <a:avLst/>
          </a:prstGeom>
          <a:ln w="12700">
            <a:miter lim="400000"/>
          </a:ln>
        </p:spPr>
      </p:pic>
      <p:sp>
        <p:nvSpPr>
          <p:cNvPr id="207" name="Shape 207"/>
          <p:cNvSpPr/>
          <p:nvPr/>
        </p:nvSpPr>
        <p:spPr>
          <a:xfrm>
            <a:off x="2911953" y="403344"/>
            <a:ext cx="7572695" cy="8170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 b="1">
                <a:solidFill>
                  <a:srgbClr val="BF3624"/>
                </a:solidFill>
                <a:latin typeface="Arial Hebrew Scholar"/>
                <a:ea typeface="Arial Hebrew Scholar"/>
                <a:cs typeface="Arial Hebrew Scholar"/>
                <a:sym typeface="Arial Hebrew Scholar"/>
              </a:defRPr>
            </a:lvl1pPr>
          </a:lstStyle>
          <a:p>
            <a:r>
              <a:t>PROJECT BASED LEARNING</a:t>
            </a:r>
          </a:p>
        </p:txBody>
      </p:sp>
    </p:spTree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60-things-students-can-create-to-demonstrate-what-they-know-fi-1-enhanced.jpe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2217" y="-126981"/>
            <a:ext cx="13129234" cy="99116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5c-enhanced.jpe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90182" y="140360"/>
            <a:ext cx="8099701" cy="89649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comic tackk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927" y="40529"/>
            <a:ext cx="6142804" cy="6399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15" name="Picture 214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57906" y="3593507"/>
            <a:ext cx="4410505" cy="6193111"/>
          </a:xfrm>
          <a:prstGeom prst="rect">
            <a:avLst/>
          </a:prstGeom>
        </p:spPr>
      </p:pic>
      <p:pic>
        <p:nvPicPr>
          <p:cNvPr id="216" name="Picture 215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604554">
            <a:off x="434950" y="6526858"/>
            <a:ext cx="3760154" cy="2514026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92952"/>
              </a:srgbClr>
            </a:outerShdw>
          </a:effectLst>
        </p:spPr>
      </p:pic>
      <p:sp>
        <p:nvSpPr>
          <p:cNvPr id="217" name="Shape 217"/>
          <p:cNvSpPr/>
          <p:nvPr/>
        </p:nvSpPr>
        <p:spPr>
          <a:xfrm>
            <a:off x="10499914" y="9215832"/>
            <a:ext cx="2472669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"/>
            </a:lvl1pPr>
          </a:lstStyle>
          <a:p>
            <a:r>
              <a:t>WZS@UPM</a:t>
            </a:r>
          </a:p>
        </p:txBody>
      </p:sp>
    </p:spTree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w2-enhanced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72335" y="99883"/>
            <a:ext cx="6565901" cy="8407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W1-enhanced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7572" y="1878360"/>
            <a:ext cx="6184901" cy="59968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age-1238290_1920-enhance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749" y="-118183"/>
            <a:ext cx="10107334" cy="6685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aged cheese-enhanced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98168" y="3712361"/>
            <a:ext cx="10316491" cy="6106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w3-enhanced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3743" y="183892"/>
            <a:ext cx="9472035" cy="87664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lobal-competence-687x665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8701" y="531002"/>
            <a:ext cx="11047398" cy="9440169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Shape 225"/>
          <p:cNvSpPr/>
          <p:nvPr/>
        </p:nvSpPr>
        <p:spPr>
          <a:xfrm>
            <a:off x="698745" y="374051"/>
            <a:ext cx="1160731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27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Communities do not rise spontaneously from the primordial soup of learning</a:t>
            </a:r>
          </a:p>
        </p:txBody>
      </p:sp>
    </p:spTree>
  </p:cSld>
  <p:clrMapOvr>
    <a:masterClrMapping/>
  </p:clrMapOvr>
  <p:transition spd="slow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asted-image-filtered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74743" y="0"/>
            <a:ext cx="9255314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Deeper+Learning+Infographic-filtered.jpe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0577" y="-1"/>
            <a:ext cx="11383646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pobl mindmap-enhanced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289" y="167824"/>
            <a:ext cx="12894222" cy="9417952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Shape 232"/>
          <p:cNvSpPr/>
          <p:nvPr/>
        </p:nvSpPr>
        <p:spPr>
          <a:xfrm>
            <a:off x="10499914" y="9215832"/>
            <a:ext cx="2472669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100"/>
            </a:lvl1pPr>
          </a:lstStyle>
          <a:p>
            <a:r>
              <a:t>WZS@UPM</a:t>
            </a:r>
          </a:p>
        </p:txBody>
      </p:sp>
    </p:spTree>
  </p:cSld>
  <p:clrMapOvr>
    <a:masterClrMapping/>
  </p:clrMapOvr>
  <p:transition spd="slow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/>
        </p:nvSpPr>
        <p:spPr>
          <a:xfrm>
            <a:off x="221838" y="1940250"/>
            <a:ext cx="12215722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457200">
              <a:defRPr sz="5600" b="1">
                <a:solidFill>
                  <a:schemeClr val="accent5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“You Have to Absorb Yourself in It”</a:t>
            </a:r>
          </a:p>
        </p:txBody>
      </p:sp>
      <p:sp>
        <p:nvSpPr>
          <p:cNvPr id="235" name="Shape 235"/>
          <p:cNvSpPr/>
          <p:nvPr/>
        </p:nvSpPr>
        <p:spPr>
          <a:xfrm>
            <a:off x="1736239" y="3909061"/>
            <a:ext cx="9532322" cy="33109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4100" b="1">
                <a:latin typeface="Superclarendon"/>
                <a:ea typeface="Superclarendon"/>
                <a:cs typeface="Superclarendon"/>
                <a:sym typeface="Superclarendon"/>
              </a:defRPr>
            </a:pPr>
            <a:r>
              <a:t>that our work is not merely to share information but to</a:t>
            </a:r>
          </a:p>
          <a:p>
            <a:pPr defTabSz="457200">
              <a:defRPr sz="4100" b="1">
                <a:latin typeface="Superclarendon"/>
                <a:ea typeface="Superclarendon"/>
                <a:cs typeface="Superclarendon"/>
                <a:sym typeface="Superclarendon"/>
              </a:defRPr>
            </a:pPr>
            <a:r>
              <a:t>share in the intellectual and spiritual growth of our students.</a:t>
            </a:r>
          </a:p>
        </p:txBody>
      </p:sp>
    </p:spTree>
  </p:cSld>
  <p:clrMapOvr>
    <a:masterClrMapping/>
  </p:clrMapOvr>
  <p:transition spd="slow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11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68281" y="-113206"/>
            <a:ext cx="7097272" cy="9980012"/>
          </a:xfrm>
          <a:prstGeom prst="rect">
            <a:avLst/>
          </a:prstGeom>
          <a:ln w="12700">
            <a:miter lim="400000"/>
          </a:ln>
        </p:spPr>
      </p:pic>
      <p:pic>
        <p:nvPicPr>
          <p:cNvPr id="238" name="1111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95887" y="-6558"/>
            <a:ext cx="6358495" cy="97667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/>
          <p:nvPr/>
        </p:nvSpPr>
        <p:spPr>
          <a:xfrm>
            <a:off x="3008232" y="3231460"/>
            <a:ext cx="6988336" cy="219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5600" b="1">
                <a:latin typeface="Times"/>
                <a:ea typeface="Times"/>
                <a:cs typeface="Times"/>
                <a:sym typeface="Times"/>
              </a:defRPr>
            </a:pPr>
            <a:r>
              <a:t>‘In Their </a:t>
            </a:r>
            <a:br/>
            <a:r>
              <a:rPr sz="6600" b="0">
                <a:solidFill>
                  <a:srgbClr val="941100"/>
                </a:solidFill>
                <a:latin typeface="Cracked"/>
                <a:ea typeface="Cracked"/>
                <a:cs typeface="Cracked"/>
                <a:sym typeface="Cracked"/>
              </a:rPr>
              <a:t>Own</a:t>
            </a:r>
            <a:r>
              <a:t> Words.’</a:t>
            </a:r>
          </a:p>
        </p:txBody>
      </p:sp>
      <p:sp>
        <p:nvSpPr>
          <p:cNvPr id="241" name="Shape 241"/>
          <p:cNvSpPr/>
          <p:nvPr/>
        </p:nvSpPr>
        <p:spPr>
          <a:xfrm>
            <a:off x="2632831" y="728910"/>
            <a:ext cx="7739138" cy="1231901"/>
          </a:xfrm>
          <a:prstGeom prst="rect">
            <a:avLst/>
          </a:prstGeom>
          <a:ln w="12700">
            <a:miter lim="400000"/>
          </a:ln>
          <a:effectLst>
            <a:reflection endPos="40000" dir="5400000" sy="-100000" algn="bl" rotWithShape="0"/>
          </a:effectLst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000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Cracked"/>
                <a:ea typeface="Cracked"/>
                <a:cs typeface="Cracked"/>
                <a:sym typeface="Cracked"/>
              </a:defRPr>
            </a:lvl1pPr>
          </a:lstStyle>
          <a:p>
            <a:r>
              <a:t>REFLECTIONS</a:t>
            </a:r>
          </a:p>
        </p:txBody>
      </p:sp>
      <p:sp>
        <p:nvSpPr>
          <p:cNvPr id="242" name="Shape 242"/>
          <p:cNvSpPr/>
          <p:nvPr/>
        </p:nvSpPr>
        <p:spPr>
          <a:xfrm>
            <a:off x="491220" y="7101112"/>
            <a:ext cx="11563915" cy="6602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marL="425641" marR="457200" algn="just" defTabSz="457200">
              <a:defRPr sz="3400">
                <a:solidFill>
                  <a:schemeClr val="accent5">
                    <a:hueOff val="-522602"/>
                    <a:satOff val="-6700"/>
                    <a:lumOff val="-22320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lvl1pPr>
          </a:lstStyle>
          <a:p>
            <a:r>
              <a:t>Learners should make meaning of their own experiences</a:t>
            </a:r>
          </a:p>
        </p:txBody>
      </p:sp>
    </p:spTree>
  </p:cSld>
  <p:clrMapOvr>
    <a:masterClrMapping/>
  </p:clrMapOvr>
  <p:transition spd="slow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Picture 243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72624" y="-114810"/>
            <a:ext cx="12665880" cy="6610245"/>
          </a:xfrm>
          <a:prstGeom prst="rect">
            <a:avLst/>
          </a:prstGeom>
        </p:spPr>
      </p:pic>
      <p:pic>
        <p:nvPicPr>
          <p:cNvPr id="245" name="Picture 244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20581381">
            <a:off x="9570674" y="2953341"/>
            <a:ext cx="3268902" cy="1130715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46" name="Picture 245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71398" y="5415817"/>
            <a:ext cx="10862004" cy="4821652"/>
          </a:xfrm>
          <a:prstGeom prst="rect">
            <a:avLst/>
          </a:prstGeom>
        </p:spPr>
      </p:pic>
      <p:pic>
        <p:nvPicPr>
          <p:cNvPr id="247" name="Picture 246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20581381">
            <a:off x="9261386" y="7542049"/>
            <a:ext cx="2888206" cy="1359380"/>
          </a:xfrm>
          <a:prstGeom prst="rect">
            <a:avLst/>
          </a:prstGeom>
          <a:effectLst>
            <a:outerShdw blurRad="63500" dist="25400" dir="5400000" rotWithShape="0">
              <a:srgbClr val="000000">
                <a:alpha val="50000"/>
              </a:srgbClr>
            </a:outerShdw>
          </a:effectLst>
        </p:spPr>
      </p:pic>
      <p:pic>
        <p:nvPicPr>
          <p:cNvPr id="248" name="UKM PADLET VM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01066" y="5005300"/>
            <a:ext cx="9119751" cy="4719994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Shape 249"/>
          <p:cNvSpPr/>
          <p:nvPr/>
        </p:nvSpPr>
        <p:spPr>
          <a:xfrm>
            <a:off x="10521749" y="9030482"/>
            <a:ext cx="2435505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WZS@UPM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8" grpId="1" animBg="1" advAuto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padlet10-enhanced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 rot="20819086">
            <a:off x="755626" y="5505403"/>
            <a:ext cx="6396592" cy="40885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padlet btc-enhanced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57552" y="-353568"/>
            <a:ext cx="10667749" cy="6004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padlet jasmine-enhanced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718992" y="1642453"/>
            <a:ext cx="3365635" cy="76787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2179_yakult_light(big)-enhanced.jpeg"/>
          <p:cNvPicPr>
            <a:picLocks noChangeAspect="1"/>
          </p:cNvPicPr>
          <p:nvPr/>
        </p:nvPicPr>
        <p:blipFill>
          <a:blip r:embed="rId2">
            <a:extLst/>
          </a:blip>
          <a:srcRect l="11376"/>
          <a:stretch>
            <a:fillRect/>
          </a:stretch>
        </p:blipFill>
        <p:spPr>
          <a:xfrm>
            <a:off x="-37889" y="-25920"/>
            <a:ext cx="7626515" cy="86055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vitagen-enhanced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485103" y="941936"/>
            <a:ext cx="3443432" cy="7023687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Shape 134"/>
          <p:cNvSpPr/>
          <p:nvPr/>
        </p:nvSpPr>
        <p:spPr>
          <a:xfrm>
            <a:off x="1431578" y="8064917"/>
            <a:ext cx="4687417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Lactobacillus shirota</a:t>
            </a:r>
          </a:p>
        </p:txBody>
      </p:sp>
      <p:sp>
        <p:nvSpPr>
          <p:cNvPr id="135" name="Shape 135"/>
          <p:cNvSpPr/>
          <p:nvPr/>
        </p:nvSpPr>
        <p:spPr>
          <a:xfrm>
            <a:off x="7503376" y="7798217"/>
            <a:ext cx="5153779" cy="1153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b="1" i="1">
                <a:latin typeface="Arial"/>
                <a:ea typeface="Arial"/>
                <a:cs typeface="Arial"/>
                <a:sym typeface="Arial"/>
              </a:defRPr>
            </a:pPr>
            <a:r>
              <a:rPr i="0"/>
              <a:t>many type of </a:t>
            </a:r>
            <a:r>
              <a:t>Lactobacillus</a:t>
            </a:r>
          </a:p>
        </p:txBody>
      </p:sp>
      <p:sp>
        <p:nvSpPr>
          <p:cNvPr id="136" name="Shape 136"/>
          <p:cNvSpPr/>
          <p:nvPr/>
        </p:nvSpPr>
        <p:spPr>
          <a:xfrm>
            <a:off x="4205215" y="8905505"/>
            <a:ext cx="4217647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Abadi MT Condensed Extra Bold"/>
                <a:ea typeface="Abadi MT Condensed Extra Bold"/>
                <a:cs typeface="Abadi MT Condensed Extra Bold"/>
                <a:sym typeface="Abadi MT Condensed Extra Bold"/>
              </a:defRPr>
            </a:lvl1pPr>
          </a:lstStyle>
          <a:p>
            <a:r>
              <a:t>FOOD INDUSTRY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4" grpId="1" animBg="1" advAuto="0"/>
      <p:bldP spid="135" grpId="2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5" name="padlet 6-enhanced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0594" y="425840"/>
            <a:ext cx="7556501" cy="5217643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256" name="Screen Shot 2016-10-24 at 6.17.07 AM-enhanced.png"/>
          <p:cNvPicPr>
            <a:picLocks/>
          </p:cNvPicPr>
          <p:nvPr/>
        </p:nvPicPr>
        <p:blipFill>
          <a:blip r:embed="rId3">
            <a:extLst/>
          </a:blip>
          <a:srcRect l="14562" t="8283" r="2003" b="8283"/>
          <a:stretch>
            <a:fillRect/>
          </a:stretch>
        </p:blipFill>
        <p:spPr>
          <a:xfrm>
            <a:off x="3757086" y="2703264"/>
            <a:ext cx="9394904" cy="6754133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</p:spTree>
  </p:cSld>
  <p:clrMapOvr>
    <a:masterClrMapping/>
  </p:clrMapOvr>
  <p:transition spd="slow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Tech_leader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2454" y="0"/>
            <a:ext cx="9779891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259" name="Shape 259"/>
          <p:cNvSpPr/>
          <p:nvPr/>
        </p:nvSpPr>
        <p:spPr>
          <a:xfrm>
            <a:off x="8585123" y="9148233"/>
            <a:ext cx="3972037" cy="38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457200">
              <a:defRPr sz="1800" b="1">
                <a:solidFill>
                  <a:srgbClr val="00708C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www.FutureReady.org/TechLeaders</a:t>
            </a:r>
          </a:p>
        </p:txBody>
      </p:sp>
    </p:spTree>
  </p:cSld>
  <p:clrMapOvr>
    <a:masterClrMapping/>
  </p:clrMapOvr>
  <p:transition spd="slow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Maker-Mindset-1024x10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821" y="-1"/>
            <a:ext cx="10463158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pasted-image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1721" y="-87511"/>
            <a:ext cx="13148242" cy="9928622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Shape 264"/>
          <p:cNvSpPr/>
          <p:nvPr/>
        </p:nvSpPr>
        <p:spPr>
          <a:xfrm>
            <a:off x="-174364" y="3595157"/>
            <a:ext cx="13444012" cy="508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457200">
              <a:defRPr sz="8200">
                <a:solidFill>
                  <a:srgbClr val="FFFFFF"/>
                </a:solidFill>
                <a:latin typeface="Bernard MT Condensed"/>
                <a:ea typeface="Bernard MT Condensed"/>
                <a:cs typeface="Bernard MT Condensed"/>
                <a:sym typeface="Bernard MT Condensed"/>
              </a:defRPr>
            </a:pPr>
            <a:r>
              <a:t>Spark curiosity </a:t>
            </a:r>
          </a:p>
          <a:p>
            <a:pPr defTabSz="457200">
              <a:defRPr sz="8200">
                <a:solidFill>
                  <a:srgbClr val="FFFFFF"/>
                </a:solidFill>
                <a:latin typeface="Bernard MT Condensed"/>
                <a:ea typeface="Bernard MT Condensed"/>
                <a:cs typeface="Bernard MT Condensed"/>
                <a:sym typeface="Bernard MT Condensed"/>
              </a:defRPr>
            </a:pPr>
            <a:r>
              <a:t>Explore learning </a:t>
            </a:r>
          </a:p>
          <a:p>
            <a:pPr defTabSz="457200">
              <a:defRPr sz="8200">
                <a:solidFill>
                  <a:srgbClr val="FFFFFF"/>
                </a:solidFill>
                <a:latin typeface="Bernard MT Condensed"/>
                <a:ea typeface="Bernard MT Condensed"/>
                <a:cs typeface="Bernard MT Condensed"/>
                <a:sym typeface="Bernard MT Condensed"/>
              </a:defRPr>
            </a:pPr>
            <a:r>
              <a:t>  Fuel imagination </a:t>
            </a:r>
          </a:p>
        </p:txBody>
      </p:sp>
    </p:spTree>
  </p:cSld>
  <p:clrMapOvr>
    <a:masterClrMapping/>
  </p:clrMapOvr>
  <p:transition spd="slow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adult-education-2706977_192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4078599"/>
            <a:ext cx="13004801" cy="57776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7" name="notebook-1850613_1920-enhanced.jpe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24059"/>
            <a:ext cx="13004801" cy="57227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pasted-image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6816" y="-191738"/>
            <a:ext cx="13201262" cy="99376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DentedCan-enhance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96589" y="1372136"/>
            <a:ext cx="4558087" cy="68285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DVcby-3UMAA_Jaa-enhanced.jpeg"/>
          <p:cNvPicPr>
            <a:picLocks noChangeAspect="1"/>
          </p:cNvPicPr>
          <p:nvPr/>
        </p:nvPicPr>
        <p:blipFill>
          <a:blip r:embed="rId3">
            <a:extLst/>
          </a:blip>
          <a:srcRect l="11373" t="5951" r="13727" b="4098"/>
          <a:stretch>
            <a:fillRect/>
          </a:stretch>
        </p:blipFill>
        <p:spPr>
          <a:xfrm>
            <a:off x="1158244" y="1872059"/>
            <a:ext cx="4331533" cy="6009487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hape 140"/>
          <p:cNvSpPr/>
          <p:nvPr/>
        </p:nvSpPr>
        <p:spPr>
          <a:xfrm>
            <a:off x="7180343" y="8226370"/>
            <a:ext cx="4990580" cy="6200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 i="1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Clostridium botulinum</a:t>
            </a:r>
          </a:p>
        </p:txBody>
      </p:sp>
      <p:pic>
        <p:nvPicPr>
          <p:cNvPr id="141" name="BA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03704" y="318149"/>
            <a:ext cx="10197392" cy="7777000"/>
          </a:xfrm>
          <a:prstGeom prst="rect">
            <a:avLst/>
          </a:prstGeom>
          <a:ln w="12700">
            <a:miter lim="400000"/>
          </a:ln>
        </p:spPr>
      </p:pic>
      <p:sp>
        <p:nvSpPr>
          <p:cNvPr id="142" name="Shape 142"/>
          <p:cNvSpPr/>
          <p:nvPr/>
        </p:nvSpPr>
        <p:spPr>
          <a:xfrm>
            <a:off x="7953534" y="8762365"/>
            <a:ext cx="4195299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Abadi MT Condensed Extra Bold"/>
                <a:ea typeface="Abadi MT Condensed Extra Bold"/>
                <a:cs typeface="Abadi MT Condensed Extra Bold"/>
                <a:sym typeface="Abadi MT Condensed Extra Bold"/>
              </a:defRPr>
            </a:lvl1pPr>
          </a:lstStyle>
          <a:p>
            <a:r>
              <a:t>COSMECEUTICAL</a:t>
            </a:r>
          </a:p>
        </p:txBody>
      </p:sp>
      <p:sp>
        <p:nvSpPr>
          <p:cNvPr id="143" name="Shape 143"/>
          <p:cNvSpPr/>
          <p:nvPr/>
        </p:nvSpPr>
        <p:spPr>
          <a:xfrm>
            <a:off x="1689723" y="8582600"/>
            <a:ext cx="2246004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Abadi MT Condensed Extra Bold"/>
                <a:ea typeface="Abadi MT Condensed Extra Bold"/>
                <a:cs typeface="Abadi MT Condensed Extra Bold"/>
                <a:sym typeface="Abadi MT Condensed Extra Bold"/>
              </a:defRPr>
            </a:lvl1pPr>
          </a:lstStyle>
          <a:p>
            <a:r>
              <a:t>DISEASE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99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9" presetClass="entr" presetSubtype="10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4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1" animBg="1" advAuto="0"/>
      <p:bldP spid="141" grpId="2" animBg="1" advAuto="0"/>
      <p:bldP spid="142" grpId="3" animBg="1" advAuto="0"/>
      <p:bldP spid="143" grpId="4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cheese-2704448_1920-enhanced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818" y="303451"/>
            <a:ext cx="6600266" cy="5617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Mozzarell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73421" y="1966137"/>
            <a:ext cx="9021856" cy="9021857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Shape 147"/>
          <p:cNvSpPr/>
          <p:nvPr/>
        </p:nvSpPr>
        <p:spPr>
          <a:xfrm>
            <a:off x="5895525" y="2002967"/>
            <a:ext cx="6600267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500" b="1" i="1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Propionibacterium sharmenii</a:t>
            </a:r>
          </a:p>
        </p:txBody>
      </p:sp>
      <p:sp>
        <p:nvSpPr>
          <p:cNvPr id="148" name="Shape 148"/>
          <p:cNvSpPr/>
          <p:nvPr/>
        </p:nvSpPr>
        <p:spPr>
          <a:xfrm>
            <a:off x="-12812" y="8783976"/>
            <a:ext cx="6709526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 b="1" i="1">
                <a:latin typeface="Helvetica"/>
                <a:ea typeface="Helvetica"/>
                <a:cs typeface="Helvetica"/>
                <a:sym typeface="Helvetica"/>
              </a:defRPr>
            </a:pPr>
            <a:r>
              <a:t>Lactococcus </a:t>
            </a:r>
            <a:r>
              <a:rPr i="0"/>
              <a:t>and </a:t>
            </a:r>
            <a:r>
              <a:t>Lactobacillus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" grpId="1" animBg="1" advAuto="0"/>
      <p:bldP spid="148" grpId="2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BREAD-enhance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6128" y="129568"/>
            <a:ext cx="11276595" cy="75040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YEAST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09275" y="5773353"/>
            <a:ext cx="3810001" cy="3810001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hape 152"/>
          <p:cNvSpPr/>
          <p:nvPr/>
        </p:nvSpPr>
        <p:spPr>
          <a:xfrm>
            <a:off x="1504260" y="8324522"/>
            <a:ext cx="5798512" cy="8542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 b="1">
                <a:solidFill>
                  <a:schemeClr val="accent6">
                    <a:lumOff val="-8741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YEAST - FUNGUS</a:t>
            </a:r>
          </a:p>
        </p:txBody>
      </p:sp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age-1238290_1920-enhanced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749" y="-118183"/>
            <a:ext cx="10107334" cy="6685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aged cheese-enhanced.png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98168" y="3712361"/>
            <a:ext cx="10316491" cy="6106901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Shape 156"/>
          <p:cNvSpPr/>
          <p:nvPr/>
        </p:nvSpPr>
        <p:spPr>
          <a:xfrm>
            <a:off x="1041675" y="8677219"/>
            <a:ext cx="4140741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>
                <a:solidFill>
                  <a:schemeClr val="accent5">
                    <a:hueOff val="-176146"/>
                    <a:satOff val="3665"/>
                    <a:lumOff val="-13986"/>
                  </a:schemeClr>
                </a:solidFill>
                <a:latin typeface="Abadi MT Condensed Extra Bold"/>
                <a:ea typeface="Abadi MT Condensed Extra Bold"/>
                <a:cs typeface="Abadi MT Condensed Extra Bold"/>
                <a:sym typeface="Abadi MT Condensed Extra Bold"/>
              </a:defRPr>
            </a:lvl1pPr>
          </a:lstStyle>
          <a:p>
            <a:r>
              <a:t>FOOD SPOILAGE</a:t>
            </a:r>
          </a:p>
        </p:txBody>
      </p:sp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asper short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-17899" y="-58057"/>
            <a:ext cx="13148279" cy="9869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asper 3D-filtered.jpeg"/>
          <p:cNvPicPr>
            <a:picLocks noChangeAspect="1"/>
          </p:cNvPicPr>
          <p:nvPr/>
        </p:nvPicPr>
        <p:blipFill>
          <a:blip r:embed="rId5">
            <a:extLst/>
          </a:blip>
          <a:srcRect l="18296" t="16043" r="4852"/>
          <a:stretch>
            <a:fillRect/>
          </a:stretch>
        </p:blipFill>
        <p:spPr>
          <a:xfrm>
            <a:off x="5972441" y="4125856"/>
            <a:ext cx="7050248" cy="577573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54999" fill="hold"/>
                                        <p:tgtEl>
                                          <p:spTgt spid="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8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158"/>
                </p:tgtEl>
              </p:cMediaNode>
            </p:video>
          </p:childTnLst>
        </p:cTn>
      </p:par>
    </p:tnLst>
    <p:bldLst>
      <p:bldP spid="159" grpId="2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138</Words>
  <Application>Microsoft Office PowerPoint</Application>
  <PresentationFormat>Custom</PresentationFormat>
  <Paragraphs>41</Paragraphs>
  <Slides>45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62" baseType="lpstr">
      <vt:lpstr>Abadi MT Condensed Extra Bold</vt:lpstr>
      <vt:lpstr>Al Bayan</vt:lpstr>
      <vt:lpstr>Arial</vt:lpstr>
      <vt:lpstr>Arial Hebrew Scholar</vt:lpstr>
      <vt:lpstr>Bernard MT Condensed</vt:lpstr>
      <vt:lpstr>Cracked</vt:lpstr>
      <vt:lpstr>DIN Condensed</vt:lpstr>
      <vt:lpstr>Franklin Gothic Medium</vt:lpstr>
      <vt:lpstr>Futura</vt:lpstr>
      <vt:lpstr>Helvetica</vt:lpstr>
      <vt:lpstr>Helvetica Light</vt:lpstr>
      <vt:lpstr>Helvetica Neue</vt:lpstr>
      <vt:lpstr>Iowan Old Style Italic</vt:lpstr>
      <vt:lpstr>Superclarendon</vt:lpstr>
      <vt:lpstr>Times</vt:lpstr>
      <vt:lpstr>ヒラギノ角ゴ StdN</vt:lpstr>
      <vt:lpstr>White</vt:lpstr>
      <vt:lpstr>INVOKING THINKING THROUGH LEARNING DESIGN</vt:lpstr>
      <vt:lpstr>Thiomargarita namibiensis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INVOKING THINKING THROUGH LEARNING DESIGN</dc:title>
  <cp:lastModifiedBy>E-Learn15</cp:lastModifiedBy>
  <cp:revision>2</cp:revision>
  <dcterms:modified xsi:type="dcterms:W3CDTF">2018-10-17T02:48:59Z</dcterms:modified>
</cp:coreProperties>
</file>