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7" r:id="rId5"/>
    <p:sldId id="673" r:id="rId6"/>
    <p:sldId id="274" r:id="rId7"/>
    <p:sldId id="297" r:id="rId8"/>
    <p:sldId id="676" r:id="rId9"/>
    <p:sldId id="672" r:id="rId10"/>
    <p:sldId id="680" r:id="rId11"/>
    <p:sldId id="678" r:id="rId12"/>
    <p:sldId id="679" r:id="rId13"/>
    <p:sldId id="279" r:id="rId14"/>
    <p:sldId id="667" r:id="rId15"/>
  </p:sldIdLst>
  <p:sldSz cx="9144000" cy="6858000" type="screen4x3"/>
  <p:notesSz cx="7010400" cy="92964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0D5"/>
    <a:srgbClr val="000000"/>
    <a:srgbClr val="E3D8EC"/>
    <a:srgbClr val="000818"/>
    <a:srgbClr val="6600CC"/>
    <a:srgbClr val="00194C"/>
    <a:srgbClr val="CCFFCC"/>
    <a:srgbClr val="CCFF66"/>
    <a:srgbClr val="99FF66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434" autoAdjust="0"/>
  </p:normalViewPr>
  <p:slideViewPr>
    <p:cSldViewPr>
      <p:cViewPr>
        <p:scale>
          <a:sx n="73" d="100"/>
          <a:sy n="73" d="100"/>
        </p:scale>
        <p:origin x="1048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5" d="100"/>
        <a:sy n="85" d="100"/>
      </p:scale>
      <p:origin x="0" y="-1192"/>
    </p:cViewPr>
  </p:sorterViewPr>
  <p:notesViewPr>
    <p:cSldViewPr showGuides="1">
      <p:cViewPr varScale="1">
        <p:scale>
          <a:sx n="63" d="100"/>
          <a:sy n="63" d="100"/>
        </p:scale>
        <p:origin x="1986" y="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E03B7-B591-4A2A-B695-014C5A39F13E}" type="datetimeFigureOut">
              <a:rPr lang="en-US"/>
              <a:pPr/>
              <a:t>10/17/2018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322BB-75AD-4A1E-9661-2724167329F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70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0-17T00:08:38.32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</inkml:trace>
  <inkml:trace contextRef="#ctx0" brushRef="#br0" timeOffset="453.667">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0-17T00:08:39.73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FBD7B-E4FB-4AA8-9540-FD148073ACB3}" type="datetimeFigureOut">
              <a:rPr lang="en-US"/>
              <a:pPr/>
              <a:t>10/17/2018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5B7DE-1198-4F2F-B574-CA8CAE341642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312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>
            <a:off x="0" y="1268760"/>
            <a:ext cx="1217066" cy="522949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4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400"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1" y="362396"/>
            <a:ext cx="6858000" cy="16764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089595"/>
            <a:ext cx="6858000" cy="88634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9051-6E81-43E8-9099-FF6A0C3DCFE8}" type="datetime1">
              <a:rPr lang="en-US"/>
              <a:pPr/>
              <a:t>10/17/2018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751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79400"/>
            <a:ext cx="9144000" cy="568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788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257993" y="105792"/>
            <a:ext cx="5254280" cy="533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13886"/>
            <a:ext cx="7315200" cy="7339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EA6D-DF0B-4D4B-B359-5F1D1D0E30A4}" type="datetime1">
              <a:rPr lang="en-US"/>
              <a:pPr/>
              <a:t>10/17/2018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  <p:sp>
        <p:nvSpPr>
          <p:cNvPr id="12" name="Rectangle 11"/>
          <p:cNvSpPr/>
          <p:nvPr userDrawn="1"/>
        </p:nvSpPr>
        <p:spPr>
          <a:xfrm>
            <a:off x="7570070" y="155676"/>
            <a:ext cx="45719" cy="433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5765999" y="95179"/>
            <a:ext cx="3110212" cy="525344"/>
            <a:chOff x="5652120" y="87833"/>
            <a:chExt cx="3055213" cy="52534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520" b="9369"/>
            <a:stretch/>
          </p:blipFill>
          <p:spPr>
            <a:xfrm>
              <a:off x="5652120" y="154003"/>
              <a:ext cx="1522930" cy="39300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3155" y="87833"/>
              <a:ext cx="1584178" cy="525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51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bottom graphic"/>
          <p:cNvGrpSpPr/>
          <p:nvPr/>
        </p:nvGrpSpPr>
        <p:grpSpPr>
          <a:xfrm>
            <a:off x="0" y="5409217"/>
            <a:ext cx="9144000" cy="1462483"/>
            <a:chOff x="0" y="4056912"/>
            <a:chExt cx="9144000" cy="1096862"/>
          </a:xfrm>
        </p:grpSpPr>
        <p:sp>
          <p:nvSpPr>
            <p:cNvPr id="20" name="Freeform 19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400"/>
            </a:p>
          </p:txBody>
        </p:sp>
        <p:sp>
          <p:nvSpPr>
            <p:cNvPr id="21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1" y="1932519"/>
            <a:ext cx="6858000" cy="2105367"/>
          </a:xfrm>
        </p:spPr>
        <p:txBody>
          <a:bodyPr anchor="b">
            <a:normAutofit/>
          </a:bodyPr>
          <a:lstStyle>
            <a:lvl1pPr algn="l">
              <a:defRPr sz="60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4084265"/>
            <a:ext cx="6858000" cy="933297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EDB99-15BC-4479-BAC5-1E502E66917A}" type="datetime1">
              <a:rPr lang="en-US"/>
              <a:pPr/>
              <a:t>10/17/2018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  <p:grpSp>
        <p:nvGrpSpPr>
          <p:cNvPr id="14" name="squares"/>
          <p:cNvGrpSpPr/>
          <p:nvPr userDrawn="1"/>
        </p:nvGrpSpPr>
        <p:grpSpPr>
          <a:xfrm>
            <a:off x="0" y="3356992"/>
            <a:ext cx="1217066" cy="522949"/>
            <a:chOff x="0" y="452558"/>
            <a:chExt cx="914400" cy="524182"/>
          </a:xfrm>
        </p:grpSpPr>
        <p:sp>
          <p:nvSpPr>
            <p:cNvPr id="15" name="Rounded Rectangle 14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40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400"/>
            </a:p>
          </p:txBody>
        </p:sp>
        <p:sp>
          <p:nvSpPr>
            <p:cNvPr id="17" name="Round Same Side Corner Rectangle 16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356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2" y="721358"/>
            <a:ext cx="7315200" cy="7264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282" y="1600200"/>
            <a:ext cx="3657600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657600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C2A3-CD19-48AB-9F64-ECCF75182EDD}" type="datetime1">
              <a:rPr lang="en-US"/>
              <a:pPr/>
              <a:t>10/17/2018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  <p:sp>
        <p:nvSpPr>
          <p:cNvPr id="12" name="Rectangle 11"/>
          <p:cNvSpPr/>
          <p:nvPr userDrawn="1"/>
        </p:nvSpPr>
        <p:spPr>
          <a:xfrm>
            <a:off x="257992" y="105792"/>
            <a:ext cx="8618219" cy="533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570070" y="155676"/>
            <a:ext cx="45719" cy="433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2" y="721358"/>
            <a:ext cx="7315200" cy="72644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282" y="1524001"/>
            <a:ext cx="3657600" cy="8164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282" y="2413001"/>
            <a:ext cx="3657600" cy="375919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524001"/>
            <a:ext cx="3657600" cy="8164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413001"/>
            <a:ext cx="3657600" cy="375919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E8C1-7C87-4705-AB97-8CD17D208E3F}" type="datetime1">
              <a:rPr lang="en-US"/>
              <a:pPr/>
              <a:t>10/17/2018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257992" y="105792"/>
            <a:ext cx="8618219" cy="533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570070" y="155676"/>
            <a:ext cx="45719" cy="433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21358"/>
            <a:ext cx="7315200" cy="7264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624E-DF92-4841-B9B9-DD11AA239B85}" type="datetime1">
              <a:rPr lang="en-US"/>
              <a:pPr/>
              <a:t>10/17/2018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257992" y="105792"/>
            <a:ext cx="8618219" cy="533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7570070" y="155676"/>
            <a:ext cx="45719" cy="433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ottom graphic"/>
          <p:cNvGrpSpPr/>
          <p:nvPr/>
        </p:nvGrpSpPr>
        <p:grpSpPr>
          <a:xfrm>
            <a:off x="0" y="5409217"/>
            <a:ext cx="9144000" cy="1462483"/>
            <a:chOff x="0" y="4056912"/>
            <a:chExt cx="9144000" cy="1096862"/>
          </a:xfrm>
        </p:grpSpPr>
        <p:sp>
          <p:nvSpPr>
            <p:cNvPr id="9" name="Freeform 8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400"/>
            </a:p>
          </p:txBody>
        </p:sp>
        <p:sp>
          <p:nvSpPr>
            <p:cNvPr id="10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sz="240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3AE1-4360-4D5B-BDBC-656B872DD533}" type="datetime1">
              <a:rPr lang="en-US"/>
              <a:pPr/>
              <a:t>10/17/2018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53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21358"/>
            <a:ext cx="7315200" cy="726442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1" y="1600200"/>
            <a:ext cx="4572000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600202"/>
            <a:ext cx="2590800" cy="4571999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90708-46A4-4851-883E-8DFB8939107E}" type="datetime1">
              <a:rPr lang="en-US"/>
              <a:pPr/>
              <a:t>10/17/2018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257992" y="105792"/>
            <a:ext cx="8618219" cy="533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7570070" y="155676"/>
            <a:ext cx="45719" cy="433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21358"/>
            <a:ext cx="7315200" cy="726442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914403" y="1600200"/>
            <a:ext cx="5029197" cy="3657600"/>
          </a:xfrm>
          <a:prstGeom prst="roundRect">
            <a:avLst>
              <a:gd name="adj" fmla="val 309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0" y="1600200"/>
            <a:ext cx="2133600" cy="3759200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EFFC-86AE-4294-A319-CAFC2651994B}" type="datetime1">
              <a:rPr lang="en-US"/>
              <a:pPr/>
              <a:t>10/17/2018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257992" y="105792"/>
            <a:ext cx="8618219" cy="533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7570070" y="155676"/>
            <a:ext cx="45719" cy="433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bottom graphic"/>
          <p:cNvGrpSpPr/>
          <p:nvPr/>
        </p:nvGrpSpPr>
        <p:grpSpPr>
          <a:xfrm>
            <a:off x="0" y="5409217"/>
            <a:ext cx="9144000" cy="1462483"/>
            <a:chOff x="0" y="4056912"/>
            <a:chExt cx="9144000" cy="1096862"/>
          </a:xfrm>
        </p:grpSpPr>
        <p:sp>
          <p:nvSpPr>
            <p:cNvPr id="21" name="Freeform 20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400"/>
            </a:p>
          </p:txBody>
        </p:sp>
        <p:sp>
          <p:nvSpPr>
            <p:cNvPr id="18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sz="2400"/>
            </a:p>
          </p:txBody>
        </p:sp>
      </p:grpSp>
      <p:grpSp>
        <p:nvGrpSpPr>
          <p:cNvPr id="7" name="squares"/>
          <p:cNvGrpSpPr/>
          <p:nvPr/>
        </p:nvGrpSpPr>
        <p:grpSpPr>
          <a:xfrm>
            <a:off x="1" y="980728"/>
            <a:ext cx="797475" cy="344007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4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400"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4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315200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0200"/>
            <a:ext cx="7315200" cy="45720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6448425"/>
            <a:ext cx="621792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448425"/>
            <a:ext cx="106680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29E8617-6EA8-4B97-A5E8-E18E98765EE2}" type="datetime1">
              <a:rPr lang="en-US"/>
              <a:pPr/>
              <a:t>10/17/2018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6448425"/>
            <a:ext cx="60960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  <p:sp>
        <p:nvSpPr>
          <p:cNvPr id="14" name="TextBox 13"/>
          <p:cNvSpPr txBox="1"/>
          <p:nvPr userDrawn="1"/>
        </p:nvSpPr>
        <p:spPr>
          <a:xfrm>
            <a:off x="7020272" y="6222504"/>
            <a:ext cx="1895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ms-MY" sz="900" b="1" noProof="1">
                <a:solidFill>
                  <a:schemeClr val="tx1"/>
                </a:solidFill>
              </a:rPr>
              <a:t>Kami Memimpin  </a:t>
            </a:r>
            <a:r>
              <a:rPr lang="ms-MY" sz="900" i="1" noProof="1">
                <a:solidFill>
                  <a:schemeClr val="tx1"/>
                </a:solidFill>
              </a:rPr>
              <a:t>We Lead</a:t>
            </a:r>
          </a:p>
        </p:txBody>
      </p:sp>
    </p:spTree>
    <p:extLst>
      <p:ext uri="{BB962C8B-B14F-4D97-AF65-F5344CB8AC3E}">
        <p14:creationId xmlns:p14="http://schemas.microsoft.com/office/powerpoint/2010/main" val="178268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76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55772" indent="-304747" algn="l" defTabSz="1218987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67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8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088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87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0108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619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129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oleObject" Target="../embeddings/oleObject1.bin"/><Relationship Id="rId7" Type="http://schemas.openxmlformats.org/officeDocument/2006/relationships/customXml" Target="../ink/ink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11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6.png"/><Relationship Id="rId4" Type="http://schemas.openxmlformats.org/officeDocument/2006/relationships/image" Target="../media/image6.wmf"/><Relationship Id="rId9" Type="http://schemas.openxmlformats.org/officeDocument/2006/relationships/customXml" Target="../ink/ink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2.jpeg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1.wmf"/><Relationship Id="rId5" Type="http://schemas.openxmlformats.org/officeDocument/2006/relationships/image" Target="../media/image24.jp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23.jpe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47C4DC-E992-4527-AF31-454B76BB272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extBox 6"/>
          <p:cNvSpPr txBox="1"/>
          <p:nvPr/>
        </p:nvSpPr>
        <p:spPr>
          <a:xfrm>
            <a:off x="513500" y="4367382"/>
            <a:ext cx="35084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100" dirty="0">
                <a:solidFill>
                  <a:schemeClr val="bg1"/>
                </a:solidFill>
                <a:latin typeface="Berlin Sans FB" panose="020E0602020502020306" pitchFamily="34" charset="0"/>
              </a:rPr>
              <a:t>PROFESOR DATO’ DR. ADNAN BIN HUSSEIN</a:t>
            </a:r>
          </a:p>
          <a:p>
            <a:pPr algn="ctr"/>
            <a:r>
              <a:rPr lang="en-MY" sz="1100" dirty="0">
                <a:solidFill>
                  <a:schemeClr val="bg1"/>
                </a:solidFill>
                <a:latin typeface="Berlin Sans FB" panose="020E0602020502020306" pitchFamily="34" charset="0"/>
              </a:rPr>
              <a:t>TIMBALAN NAIB CANSELOR </a:t>
            </a:r>
          </a:p>
          <a:p>
            <a:pPr algn="ctr"/>
            <a:r>
              <a:rPr lang="en-MY" sz="1100" dirty="0">
                <a:solidFill>
                  <a:schemeClr val="bg1"/>
                </a:solidFill>
                <a:latin typeface="Berlin Sans FB" panose="020E0602020502020306" pitchFamily="34" charset="0"/>
              </a:rPr>
              <a:t>HAL EHWAL PEMBANGUNAN PELAJAR &amp; ALUMNI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496E68A-45FF-4AF4-9690-E331DCE24878}"/>
              </a:ext>
            </a:extLst>
          </p:cNvPr>
          <p:cNvGrpSpPr/>
          <p:nvPr/>
        </p:nvGrpSpPr>
        <p:grpSpPr>
          <a:xfrm>
            <a:off x="2267744" y="260648"/>
            <a:ext cx="4392488" cy="620688"/>
            <a:chOff x="35496" y="30138"/>
            <a:chExt cx="4392488" cy="62068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CF5E550-69B6-44CE-9850-452774DD3DE1}"/>
                </a:ext>
              </a:extLst>
            </p:cNvPr>
            <p:cNvSpPr/>
            <p:nvPr/>
          </p:nvSpPr>
          <p:spPr>
            <a:xfrm>
              <a:off x="35496" y="30138"/>
              <a:ext cx="4392488" cy="6206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2052" name="Picture 4" descr="Image result for logo usm apex png">
              <a:extLst>
                <a:ext uri="{FF2B5EF4-FFF2-40B4-BE49-F238E27FC236}">
                  <a16:creationId xmlns:a16="http://schemas.microsoft.com/office/drawing/2014/main" id="{2CD73C23-91E3-4132-BCA7-76113C613B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09432"/>
              <a:ext cx="2592288" cy="439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Image result for logo usm apex png">
              <a:extLst>
                <a:ext uri="{FF2B5EF4-FFF2-40B4-BE49-F238E27FC236}">
                  <a16:creationId xmlns:a16="http://schemas.microsoft.com/office/drawing/2014/main" id="{8BA3531E-1703-4343-B519-CFE8A2C5D2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116632"/>
              <a:ext cx="1386036" cy="433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2051720" y="1097964"/>
            <a:ext cx="4864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000" dirty="0">
                <a:solidFill>
                  <a:srgbClr val="FFC000"/>
                </a:solidFill>
                <a:latin typeface="Berlin Sans FB" panose="020E0602020502020306" pitchFamily="34" charset="0"/>
              </a:rPr>
              <a:t>USM TEACHING &amp; LEARNING SYMPOSIUM</a:t>
            </a:r>
            <a:endParaRPr lang="en-MY" sz="1800" dirty="0">
              <a:solidFill>
                <a:srgbClr val="FFC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28937" y="1450102"/>
            <a:ext cx="4864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000" i="1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HEBAT</a:t>
            </a:r>
            <a:r>
              <a:rPr lang="en-MY" sz="2000" i="1" dirty="0" err="1">
                <a:solidFill>
                  <a:srgbClr val="FFC000"/>
                </a:solidFill>
                <a:latin typeface="Berlin Sans FB" panose="020E0602020502020306" pitchFamily="34" charset="0"/>
              </a:rPr>
              <a:t>ising</a:t>
            </a:r>
            <a:r>
              <a:rPr lang="en-MY" sz="2000" i="1" dirty="0">
                <a:solidFill>
                  <a:srgbClr val="FFC000"/>
                </a:solidFill>
                <a:latin typeface="Berlin Sans FB" panose="020E0602020502020306" pitchFamily="34" charset="0"/>
              </a:rPr>
              <a:t> Future Talent #</a:t>
            </a:r>
            <a:r>
              <a:rPr lang="en-MY" sz="2000" i="1" dirty="0">
                <a:solidFill>
                  <a:srgbClr val="FF0000"/>
                </a:solidFill>
                <a:latin typeface="Berlin Sans FB" panose="020E0602020502020306" pitchFamily="34" charset="0"/>
              </a:rPr>
              <a:t>USM Style</a:t>
            </a:r>
            <a:endParaRPr lang="en-MY" sz="1800" i="1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9769" y="2415842"/>
            <a:ext cx="4608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4400" dirty="0">
                <a:solidFill>
                  <a:srgbClr val="FF0000"/>
                </a:solidFill>
                <a:latin typeface="Berlin Sans FB" panose="020E0602020502020306" pitchFamily="34" charset="0"/>
              </a:rPr>
              <a:t>HEBAT@USM</a:t>
            </a:r>
            <a:r>
              <a:rPr lang="en-MY" sz="4400" dirty="0">
                <a:solidFill>
                  <a:schemeClr val="bg1"/>
                </a:solidFill>
                <a:latin typeface="Berlin Sans FB" panose="020E0602020502020306" pitchFamily="34" charset="0"/>
              </a:rPr>
              <a:t> – </a:t>
            </a:r>
          </a:p>
          <a:p>
            <a:r>
              <a:rPr lang="en-MY" sz="3200" dirty="0">
                <a:solidFill>
                  <a:schemeClr val="bg1"/>
                </a:solidFill>
                <a:latin typeface="Segoe Script" panose="030B0504020000000003" pitchFamily="66" charset="0"/>
              </a:rPr>
              <a:t>Our Journey</a:t>
            </a:r>
          </a:p>
          <a:p>
            <a:r>
              <a:rPr lang="en-MY" sz="3200" dirty="0">
                <a:solidFill>
                  <a:schemeClr val="bg1"/>
                </a:solidFill>
                <a:latin typeface="Segoe Script" panose="030B0504020000000003" pitchFamily="66" charset="0"/>
              </a:rPr>
              <a:t>&amp; My Experience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4048" y="1878244"/>
            <a:ext cx="3450903" cy="431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8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807804" y="3592551"/>
            <a:ext cx="3470957" cy="433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/>
            <a:r>
              <a:rPr lang="en-US" sz="2215" dirty="0">
                <a:solidFill>
                  <a:prstClr val="black"/>
                </a:solidFill>
                <a:latin typeface="Arial Black"/>
                <a:cs typeface="Arial Black"/>
              </a:rPr>
              <a:t>H.E.B.A.T STUDENTS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88803" y="6387389"/>
            <a:ext cx="930063" cy="262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8" b="1" dirty="0">
                <a:solidFill>
                  <a:srgbClr val="002060"/>
                </a:solidFill>
                <a:latin typeface="Arial Narrow" panose="020B0606020202030204" pitchFamily="34" charset="0"/>
                <a:ea typeface="Segoe UI Symbol" panose="020B0502040204020203" pitchFamily="34" charset="0"/>
              </a:rPr>
              <a:t>www.usm.my</a:t>
            </a:r>
            <a:endParaRPr lang="en-US" sz="1477" b="1" dirty="0">
              <a:solidFill>
                <a:srgbClr val="002060"/>
              </a:solidFill>
              <a:latin typeface="Arial Narrow" panose="020B0606020202030204" pitchFamily="34" charset="0"/>
              <a:ea typeface="Segoe UI Symbol" panose="020B05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386" y="6387389"/>
            <a:ext cx="1648208" cy="262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8" b="1" dirty="0">
                <a:solidFill>
                  <a:srgbClr val="002060"/>
                </a:solidFill>
                <a:latin typeface="Arial Narrow" panose="020B0606020202030204" pitchFamily="34" charset="0"/>
                <a:ea typeface="Segoe UI Symbol" panose="020B0502040204020203" pitchFamily="34" charset="0"/>
              </a:rPr>
              <a:t>Kami </a:t>
            </a:r>
            <a:r>
              <a:rPr lang="en-US" sz="1108" b="1" dirty="0" err="1">
                <a:solidFill>
                  <a:srgbClr val="002060"/>
                </a:solidFill>
                <a:latin typeface="Arial Narrow" panose="020B0606020202030204" pitchFamily="34" charset="0"/>
                <a:ea typeface="Segoe UI Symbol" panose="020B0502040204020203" pitchFamily="34" charset="0"/>
              </a:rPr>
              <a:t>Memimpin</a:t>
            </a:r>
            <a:r>
              <a:rPr lang="en-US" sz="1108" b="1" dirty="0">
                <a:solidFill>
                  <a:srgbClr val="002060"/>
                </a:solidFill>
                <a:latin typeface="Arial Narrow" panose="020B0606020202030204" pitchFamily="34" charset="0"/>
                <a:ea typeface="Segoe UI Symbol" panose="020B0502040204020203" pitchFamily="34" charset="0"/>
              </a:rPr>
              <a:t> | </a:t>
            </a:r>
            <a:r>
              <a:rPr lang="en-US" sz="1108" b="1" i="1" dirty="0">
                <a:solidFill>
                  <a:srgbClr val="F1A60F"/>
                </a:solidFill>
                <a:latin typeface="Arial Narrow" panose="020B0606020202030204" pitchFamily="34" charset="0"/>
                <a:ea typeface="Segoe UI Symbol" panose="020B0502040204020203" pitchFamily="34" charset="0"/>
              </a:rPr>
              <a:t>We Lead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" y="4459805"/>
            <a:ext cx="2746209" cy="2003797"/>
          </a:xfrm>
          <a:prstGeom prst="rect">
            <a:avLst/>
          </a:prstGeom>
          <a:effectLst/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03" y="4463548"/>
            <a:ext cx="2787846" cy="2000054"/>
          </a:xfrm>
          <a:prstGeom prst="rect">
            <a:avLst/>
          </a:prstGeom>
          <a:effectLst/>
        </p:spPr>
      </p:pic>
      <p:pic>
        <p:nvPicPr>
          <p:cNvPr id="32" name="Picture 6" descr="BK6m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3159" y="2261231"/>
            <a:ext cx="2759790" cy="213704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5184" y="4197337"/>
            <a:ext cx="3270486" cy="226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37"/>
          <a:stretch/>
        </p:blipFill>
        <p:spPr>
          <a:xfrm>
            <a:off x="3803752" y="2928972"/>
            <a:ext cx="1513497" cy="6860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160" y="295743"/>
            <a:ext cx="2759790" cy="19073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6" y="298921"/>
            <a:ext cx="2746210" cy="192260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" t="10649" r="1820" b="3946"/>
          <a:stretch/>
        </p:blipFill>
        <p:spPr>
          <a:xfrm>
            <a:off x="2855184" y="377348"/>
            <a:ext cx="3379389" cy="2368977"/>
          </a:xfrm>
          <a:prstGeom prst="rect">
            <a:avLst/>
          </a:prstGeom>
        </p:spPr>
      </p:pic>
      <p:pic>
        <p:nvPicPr>
          <p:cNvPr id="37" name="Picture 36" descr="14612512_10153802176612121_4790446997436429387_o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0" t="16967" r="19227" b="19049"/>
          <a:stretch/>
        </p:blipFill>
        <p:spPr>
          <a:xfrm>
            <a:off x="69016" y="2273440"/>
            <a:ext cx="2737579" cy="212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3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8547" y="1004730"/>
            <a:ext cx="5376597" cy="40324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927846"/>
            <a:ext cx="3825877" cy="218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1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0408" y="1772816"/>
            <a:ext cx="8357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/>
              <a:t>Since early 1990s – 2014 | </a:t>
            </a:r>
            <a:r>
              <a:rPr lang="en-MY" dirty="0">
                <a:solidFill>
                  <a:schemeClr val="accent4"/>
                </a:solidFill>
              </a:rPr>
              <a:t>Holistic Student Development Policy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5536" y="116632"/>
            <a:ext cx="2318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b="1" dirty="0">
                <a:solidFill>
                  <a:schemeClr val="accent4"/>
                </a:solidFill>
              </a:rPr>
              <a:t>THE JOURNEY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0544" y="2420888"/>
            <a:ext cx="3481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Apex Strategic Planning</a:t>
            </a:r>
          </a:p>
          <a:p>
            <a:r>
              <a:rPr lang="en-MY" dirty="0"/>
              <a:t>Langkawi Workshop</a:t>
            </a:r>
          </a:p>
          <a:p>
            <a:r>
              <a:rPr lang="en-MY" dirty="0"/>
              <a:t>2015 - 2020 | </a:t>
            </a:r>
            <a:r>
              <a:rPr lang="en-MY" dirty="0">
                <a:solidFill>
                  <a:schemeClr val="accent4"/>
                </a:solidFill>
              </a:rPr>
              <a:t>H.E.B.A.T 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8981731"/>
              </p:ext>
            </p:extLst>
          </p:nvPr>
        </p:nvGraphicFramePr>
        <p:xfrm>
          <a:off x="92075" y="92075"/>
          <a:ext cx="2119313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Packager Shell Object" showAsIcon="1" r:id="rId3" imgW="2118600" imgH="514800" progId="Package">
                  <p:embed/>
                </p:oleObj>
              </mc:Choice>
              <mc:Fallback>
                <p:oleObj name="Packager Shell Object" showAsIcon="1" r:id="rId3" imgW="2118600" imgH="514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2119313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CD6E6F2-F6B8-4F8E-A2F5-7171785DF8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935435"/>
              </p:ext>
            </p:extLst>
          </p:nvPr>
        </p:nvGraphicFramePr>
        <p:xfrm>
          <a:off x="5816661" y="2564904"/>
          <a:ext cx="2951163" cy="295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Acrobat Document" r:id="rId5" imgW="4571792" imgH="4572000" progId="AcroExch.Document.11">
                  <p:embed/>
                </p:oleObj>
              </mc:Choice>
              <mc:Fallback>
                <p:oleObj name="Acrobat Document" r:id="rId5" imgW="4571792" imgH="45720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16661" y="2564904"/>
                        <a:ext cx="2951163" cy="295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D833491-8C0B-4FCC-B45E-5A3E451A7826}"/>
                  </a:ext>
                </a:extLst>
              </p14:cNvPr>
              <p14:cNvContentPartPr/>
              <p14:nvPr/>
            </p14:nvContentPartPr>
            <p14:xfrm>
              <a:off x="6261626" y="3599257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D833491-8C0B-4FCC-B45E-5A3E451A78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52986" y="359025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4146E3B-4DA0-4ECC-B489-87DF1FBF15C5}"/>
                  </a:ext>
                </a:extLst>
              </p14:cNvPr>
              <p14:cNvContentPartPr/>
              <p14:nvPr/>
            </p14:nvContentPartPr>
            <p14:xfrm>
              <a:off x="5081186" y="2870257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4146E3B-4DA0-4ECC-B489-87DF1FBF15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72186" y="2861257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22FE2049-10FF-4169-8371-8318E3B4487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l="27630" t="11223" r="26442" b="6206"/>
          <a:stretch/>
        </p:blipFill>
        <p:spPr>
          <a:xfrm>
            <a:off x="2989865" y="3823050"/>
            <a:ext cx="1445414" cy="14609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58C4E4-7E22-431D-9157-1E14539D104C}"/>
              </a:ext>
            </a:extLst>
          </p:cNvPr>
          <p:cNvSpPr txBox="1"/>
          <p:nvPr/>
        </p:nvSpPr>
        <p:spPr>
          <a:xfrm>
            <a:off x="509775" y="3861048"/>
            <a:ext cx="24484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latin typeface="+mj-lt"/>
              </a:rPr>
              <a:t>10 SHIFTS </a:t>
            </a:r>
            <a:r>
              <a:rPr lang="en-MY" sz="2000" b="1" dirty="0">
                <a:latin typeface="+mj-lt"/>
              </a:rPr>
              <a:t>- </a:t>
            </a:r>
            <a:r>
              <a:rPr lang="en-MY" sz="2000" dirty="0">
                <a:latin typeface="+mj-lt"/>
              </a:rPr>
              <a:t>Malaysia Education Blueprint </a:t>
            </a:r>
          </a:p>
          <a:p>
            <a:r>
              <a:rPr lang="en-MY" sz="2000" dirty="0">
                <a:latin typeface="+mj-lt"/>
              </a:rPr>
              <a:t>(Higher Education)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6CEDBCC-7CA0-45F7-A78C-7131CDAC55D2}"/>
              </a:ext>
            </a:extLst>
          </p:cNvPr>
          <p:cNvSpPr/>
          <p:nvPr/>
        </p:nvSpPr>
        <p:spPr>
          <a:xfrm>
            <a:off x="4589116" y="3719912"/>
            <a:ext cx="1061924" cy="833633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MY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6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5595" t="11894" r="36259" b="7136"/>
          <a:stretch/>
        </p:blipFill>
        <p:spPr>
          <a:xfrm>
            <a:off x="1380054" y="1700808"/>
            <a:ext cx="4150618" cy="392454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635896" y="908720"/>
            <a:ext cx="2209403" cy="2145367"/>
          </a:xfrm>
          <a:prstGeom prst="ellipse">
            <a:avLst/>
          </a:prstGeom>
          <a:solidFill>
            <a:srgbClr val="FFFF00">
              <a:alpha val="12941"/>
            </a:srgbClr>
          </a:solidFill>
          <a:ln w="28575"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2215"/>
          </a:p>
        </p:txBody>
      </p:sp>
      <p:pic>
        <p:nvPicPr>
          <p:cNvPr id="6" name="Picture 5" descr="Talentinfo-0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0" t="19293" b="30315"/>
          <a:stretch/>
        </p:blipFill>
        <p:spPr>
          <a:xfrm>
            <a:off x="5940152" y="1729178"/>
            <a:ext cx="3128434" cy="34563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5536" y="116632"/>
            <a:ext cx="2636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b="1" dirty="0">
                <a:solidFill>
                  <a:schemeClr val="accent4"/>
                </a:solidFill>
              </a:rPr>
              <a:t>THE BLUEPRINT</a:t>
            </a:r>
          </a:p>
        </p:txBody>
      </p:sp>
    </p:spTree>
    <p:extLst>
      <p:ext uri="{BB962C8B-B14F-4D97-AF65-F5344CB8AC3E}">
        <p14:creationId xmlns:p14="http://schemas.microsoft.com/office/powerpoint/2010/main" val="81390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5026939" y="692696"/>
            <a:ext cx="1577340" cy="927911"/>
          </a:xfrm>
          <a:prstGeom prst="rect">
            <a:avLst/>
          </a:prstGeom>
          <a:solidFill>
            <a:srgbClr val="00B09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026939" y="1620607"/>
            <a:ext cx="1577340" cy="315087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026939" y="4756807"/>
            <a:ext cx="1577340" cy="137123"/>
          </a:xfrm>
          <a:prstGeom prst="rect">
            <a:avLst/>
          </a:prstGeom>
          <a:solidFill>
            <a:srgbClr val="00B09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449599" y="692696"/>
            <a:ext cx="1577340" cy="927911"/>
          </a:xfrm>
          <a:prstGeom prst="rect">
            <a:avLst/>
          </a:prstGeom>
          <a:solidFill>
            <a:srgbClr val="EBCB3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449599" y="1620607"/>
            <a:ext cx="1577340" cy="315087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449599" y="4756807"/>
            <a:ext cx="1577340" cy="137123"/>
          </a:xfrm>
          <a:prstGeom prst="rect">
            <a:avLst/>
          </a:prstGeom>
          <a:solidFill>
            <a:srgbClr val="EBCB3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872259" y="692696"/>
            <a:ext cx="1577340" cy="927911"/>
          </a:xfrm>
          <a:prstGeom prst="rect">
            <a:avLst/>
          </a:prstGeom>
          <a:solidFill>
            <a:srgbClr val="0D95B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872259" y="1620607"/>
            <a:ext cx="1577340" cy="315087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872259" y="4756807"/>
            <a:ext cx="1577340" cy="137123"/>
          </a:xfrm>
          <a:prstGeom prst="rect">
            <a:avLst/>
          </a:prstGeom>
          <a:solidFill>
            <a:srgbClr val="0D95B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294919" y="692696"/>
            <a:ext cx="1577340" cy="927911"/>
          </a:xfrm>
          <a:prstGeom prst="rect">
            <a:avLst/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94919" y="1620607"/>
            <a:ext cx="1577340" cy="315087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94919" y="4756807"/>
            <a:ext cx="1577340" cy="137123"/>
          </a:xfrm>
          <a:prstGeom prst="rect">
            <a:avLst/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 89"/>
          <p:cNvSpPr/>
          <p:nvPr/>
        </p:nvSpPr>
        <p:spPr>
          <a:xfrm flipH="1">
            <a:off x="1866829" y="1620607"/>
            <a:ext cx="112110" cy="3136199"/>
          </a:xfrm>
          <a:prstGeom prst="rect">
            <a:avLst/>
          </a:prstGeom>
          <a:gradFill flip="none" rotWithShape="1">
            <a:gsLst>
              <a:gs pos="100000">
                <a:sysClr val="window" lastClr="FFFFFF">
                  <a:alpha val="0"/>
                </a:sysClr>
              </a:gs>
              <a:gs pos="0">
                <a:sysClr val="windowText" lastClr="000000">
                  <a:lumMod val="50000"/>
                  <a:lumOff val="50000"/>
                  <a:alpha val="74000"/>
                </a:sys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/>
          <p:cNvSpPr/>
          <p:nvPr/>
        </p:nvSpPr>
        <p:spPr>
          <a:xfrm flipH="1">
            <a:off x="1872259" y="692696"/>
            <a:ext cx="106680" cy="927911"/>
          </a:xfrm>
          <a:prstGeom prst="rect">
            <a:avLst/>
          </a:prstGeom>
          <a:gradFill flip="none" rotWithShape="1">
            <a:gsLst>
              <a:gs pos="100000">
                <a:srgbClr val="0D95BC">
                  <a:alpha val="46000"/>
                </a:srgbClr>
              </a:gs>
              <a:gs pos="0">
                <a:srgbClr val="063951">
                  <a:alpha val="55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>
          <a:xfrm flipH="1">
            <a:off x="1872259" y="4756807"/>
            <a:ext cx="106680" cy="137123"/>
          </a:xfrm>
          <a:prstGeom prst="rect">
            <a:avLst/>
          </a:prstGeom>
          <a:gradFill flip="none" rotWithShape="1">
            <a:gsLst>
              <a:gs pos="100000">
                <a:srgbClr val="0D95BC">
                  <a:alpha val="46000"/>
                </a:srgbClr>
              </a:gs>
              <a:gs pos="0">
                <a:srgbClr val="063951">
                  <a:alpha val="55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/>
          <p:cNvSpPr/>
          <p:nvPr/>
        </p:nvSpPr>
        <p:spPr>
          <a:xfrm flipH="1">
            <a:off x="3445979" y="1620607"/>
            <a:ext cx="112110" cy="3136199"/>
          </a:xfrm>
          <a:prstGeom prst="rect">
            <a:avLst/>
          </a:prstGeom>
          <a:gradFill flip="none" rotWithShape="1">
            <a:gsLst>
              <a:gs pos="100000">
                <a:sysClr val="window" lastClr="FFFFFF">
                  <a:alpha val="0"/>
                </a:sysClr>
              </a:gs>
              <a:gs pos="0">
                <a:sysClr val="windowText" lastClr="000000">
                  <a:lumMod val="50000"/>
                  <a:lumOff val="50000"/>
                  <a:alpha val="74000"/>
                </a:sys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/>
          <p:cNvSpPr/>
          <p:nvPr/>
        </p:nvSpPr>
        <p:spPr>
          <a:xfrm flipH="1">
            <a:off x="3451409" y="692696"/>
            <a:ext cx="106680" cy="927911"/>
          </a:xfrm>
          <a:prstGeom prst="rect">
            <a:avLst/>
          </a:prstGeom>
          <a:gradFill flip="none" rotWithShape="1">
            <a:gsLst>
              <a:gs pos="100000">
                <a:srgbClr val="EBCB38"/>
              </a:gs>
              <a:gs pos="0">
                <a:srgbClr val="EBCB38">
                  <a:lumMod val="50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 flipH="1">
            <a:off x="3451409" y="4756807"/>
            <a:ext cx="106680" cy="137123"/>
          </a:xfrm>
          <a:prstGeom prst="rect">
            <a:avLst/>
          </a:prstGeom>
          <a:gradFill flip="none" rotWithShape="1">
            <a:gsLst>
              <a:gs pos="100000">
                <a:srgbClr val="EBCB38"/>
              </a:gs>
              <a:gs pos="0">
                <a:srgbClr val="EBCB38">
                  <a:lumMod val="50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 flipH="1">
            <a:off x="5019699" y="1620607"/>
            <a:ext cx="112110" cy="3136199"/>
          </a:xfrm>
          <a:prstGeom prst="rect">
            <a:avLst/>
          </a:prstGeom>
          <a:gradFill flip="none" rotWithShape="1">
            <a:gsLst>
              <a:gs pos="100000">
                <a:sysClr val="window" lastClr="FFFFFF">
                  <a:alpha val="0"/>
                </a:sysClr>
              </a:gs>
              <a:gs pos="0">
                <a:sysClr val="windowText" lastClr="000000">
                  <a:lumMod val="50000"/>
                  <a:lumOff val="50000"/>
                  <a:alpha val="74000"/>
                </a:sys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/>
          <p:cNvSpPr/>
          <p:nvPr/>
        </p:nvSpPr>
        <p:spPr>
          <a:xfrm flipH="1">
            <a:off x="5025129" y="692696"/>
            <a:ext cx="106680" cy="927911"/>
          </a:xfrm>
          <a:prstGeom prst="rect">
            <a:avLst/>
          </a:prstGeom>
          <a:gradFill flip="none" rotWithShape="1">
            <a:gsLst>
              <a:gs pos="100000">
                <a:srgbClr val="00B09B"/>
              </a:gs>
              <a:gs pos="0">
                <a:srgbClr val="00B09B">
                  <a:lumMod val="50000"/>
                  <a:alpha val="80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/>
          <p:cNvSpPr/>
          <p:nvPr/>
        </p:nvSpPr>
        <p:spPr>
          <a:xfrm flipH="1">
            <a:off x="5025129" y="4756807"/>
            <a:ext cx="106680" cy="137123"/>
          </a:xfrm>
          <a:prstGeom prst="rect">
            <a:avLst/>
          </a:prstGeom>
          <a:gradFill flip="none" rotWithShape="1">
            <a:gsLst>
              <a:gs pos="100000">
                <a:srgbClr val="00B09B"/>
              </a:gs>
              <a:gs pos="0">
                <a:srgbClr val="00B09B">
                  <a:lumMod val="50000"/>
                  <a:alpha val="80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6604279" y="692696"/>
            <a:ext cx="1577340" cy="927911"/>
          </a:xfrm>
          <a:prstGeom prst="rect">
            <a:avLst/>
          </a:prstGeom>
          <a:solidFill>
            <a:srgbClr val="F36F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6604279" y="1620607"/>
            <a:ext cx="1577340" cy="315087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6604279" y="4756807"/>
            <a:ext cx="1577340" cy="137123"/>
          </a:xfrm>
          <a:prstGeom prst="rect">
            <a:avLst/>
          </a:prstGeom>
          <a:solidFill>
            <a:srgbClr val="F36F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Rectangle 108"/>
          <p:cNvSpPr/>
          <p:nvPr/>
        </p:nvSpPr>
        <p:spPr>
          <a:xfrm flipH="1">
            <a:off x="6598849" y="1620607"/>
            <a:ext cx="112110" cy="3136199"/>
          </a:xfrm>
          <a:prstGeom prst="rect">
            <a:avLst/>
          </a:prstGeom>
          <a:gradFill flip="none" rotWithShape="1">
            <a:gsLst>
              <a:gs pos="100000">
                <a:sysClr val="window" lastClr="FFFFFF">
                  <a:alpha val="0"/>
                </a:sysClr>
              </a:gs>
              <a:gs pos="0">
                <a:sysClr val="windowText" lastClr="000000">
                  <a:lumMod val="50000"/>
                  <a:lumOff val="50000"/>
                  <a:alpha val="74000"/>
                </a:sys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Rectangle 109"/>
          <p:cNvSpPr/>
          <p:nvPr/>
        </p:nvSpPr>
        <p:spPr>
          <a:xfrm flipH="1">
            <a:off x="6604279" y="692696"/>
            <a:ext cx="106680" cy="927911"/>
          </a:xfrm>
          <a:prstGeom prst="rect">
            <a:avLst/>
          </a:prstGeom>
          <a:gradFill flip="none" rotWithShape="1">
            <a:gsLst>
              <a:gs pos="100000">
                <a:srgbClr val="F36F13"/>
              </a:gs>
              <a:gs pos="0">
                <a:srgbClr val="F36F13">
                  <a:lumMod val="50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Rectangle 110"/>
          <p:cNvSpPr/>
          <p:nvPr/>
        </p:nvSpPr>
        <p:spPr>
          <a:xfrm flipH="1">
            <a:off x="6604279" y="4756807"/>
            <a:ext cx="106680" cy="137123"/>
          </a:xfrm>
          <a:prstGeom prst="rect">
            <a:avLst/>
          </a:prstGeom>
          <a:gradFill flip="none" rotWithShape="1">
            <a:gsLst>
              <a:gs pos="100000">
                <a:srgbClr val="F36F13"/>
              </a:gs>
              <a:gs pos="0">
                <a:srgbClr val="F36F13">
                  <a:lumMod val="50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8688" y="1908639"/>
            <a:ext cx="15841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MY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Holistic graduates would have relevant disciplinary knowledge and skills </a:t>
            </a:r>
            <a:r>
              <a:rPr lang="en-MY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MY" sz="1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ilmu</a:t>
            </a:r>
            <a:r>
              <a:rPr lang="en-MY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MY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ethics and morality </a:t>
            </a:r>
            <a:r>
              <a:rPr lang="en-MY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MY" sz="1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akhlak</a:t>
            </a:r>
            <a:r>
              <a:rPr lang="en-MY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MY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along with the appropriate </a:t>
            </a:r>
            <a:r>
              <a:rPr lang="en-MY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mindsets</a:t>
            </a:r>
            <a:r>
              <a:rPr lang="en-MY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MY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behaviors</a:t>
            </a:r>
            <a:r>
              <a:rPr lang="en-MY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cultural and civilizational literacy </a:t>
            </a:r>
            <a:r>
              <a:rPr lang="en-MY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MY" sz="1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beradab</a:t>
            </a:r>
            <a:r>
              <a:rPr lang="en-MY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MY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1872259" y="1924217"/>
            <a:ext cx="15845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MY" sz="1200" dirty="0">
                <a:latin typeface="Arial" panose="020B0604020202020204" pitchFamily="34" charset="0"/>
                <a:cs typeface="Arial" panose="020B0604020202020204" pitchFamily="34" charset="0"/>
              </a:rPr>
              <a:t>Forging new opportunities for themselves (graduates) and others. It is important to</a:t>
            </a:r>
          </a:p>
          <a:p>
            <a:pPr algn="ctr"/>
            <a:r>
              <a:rPr lang="en-MY" sz="1200" dirty="0">
                <a:latin typeface="Arial" panose="020B0604020202020204" pitchFamily="34" charset="0"/>
                <a:cs typeface="Arial" panose="020B0604020202020204" pitchFamily="34" charset="0"/>
              </a:rPr>
              <a:t>move from a world of job seekers to a world of job creators.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512760" y="980825"/>
            <a:ext cx="1021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Y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HOLISTIC</a:t>
            </a:r>
            <a:endParaRPr lang="en-MY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1723037" y="1000175"/>
            <a:ext cx="19623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MY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ENTREPRENEURIAL</a:t>
            </a:r>
            <a:endParaRPr lang="en-MY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3667439" y="1005790"/>
            <a:ext cx="11929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Y" sz="1400" b="1" dirty="0">
                <a:latin typeface="Arial" panose="020B0604020202020204" pitchFamily="34" charset="0"/>
                <a:cs typeface="Arial" panose="020B0604020202020204" pitchFamily="34" charset="0"/>
              </a:rPr>
              <a:t>BALANCED</a:t>
            </a:r>
            <a:endParaRPr lang="en-MY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3513648" y="1924217"/>
            <a:ext cx="149908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MY" sz="1200" dirty="0">
                <a:latin typeface="Arial" panose="020B0604020202020204" pitchFamily="34" charset="0"/>
                <a:cs typeface="Arial" panose="020B0604020202020204" pitchFamily="34" charset="0"/>
              </a:rPr>
              <a:t>The development of moral values, a strong national</a:t>
            </a:r>
          </a:p>
          <a:p>
            <a:pPr algn="ctr"/>
            <a:r>
              <a:rPr lang="en-MY" sz="1200" dirty="0">
                <a:latin typeface="Arial" panose="020B0604020202020204" pitchFamily="34" charset="0"/>
                <a:cs typeface="Arial" panose="020B0604020202020204" pitchFamily="34" charset="0"/>
              </a:rPr>
              <a:t>identity (</a:t>
            </a:r>
            <a:r>
              <a:rPr lang="en-MY" sz="1200" dirty="0" err="1">
                <a:latin typeface="Arial" panose="020B0604020202020204" pitchFamily="34" charset="0"/>
                <a:cs typeface="Arial" panose="020B0604020202020204" pitchFamily="34" charset="0"/>
              </a:rPr>
              <a:t>jati</a:t>
            </a:r>
            <a:r>
              <a:rPr lang="en-MY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1200" dirty="0" err="1">
                <a:latin typeface="Arial" panose="020B0604020202020204" pitchFamily="34" charset="0"/>
                <a:cs typeface="Arial" panose="020B0604020202020204" pitchFamily="34" charset="0"/>
              </a:rPr>
              <a:t>diri</a:t>
            </a:r>
            <a:r>
              <a:rPr lang="en-MY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1200" dirty="0" err="1">
                <a:latin typeface="Arial" panose="020B0604020202020204" pitchFamily="34" charset="0"/>
                <a:cs typeface="Arial" panose="020B0604020202020204" pitchFamily="34" charset="0"/>
              </a:rPr>
              <a:t>kebangsaan</a:t>
            </a:r>
            <a:r>
              <a:rPr lang="en-MY" sz="1200" dirty="0">
                <a:latin typeface="Arial" panose="020B0604020202020204" pitchFamily="34" charset="0"/>
                <a:cs typeface="Arial" panose="020B0604020202020204" pitchFamily="34" charset="0"/>
              </a:rPr>
              <a:t>), cultural and civilizational</a:t>
            </a:r>
          </a:p>
          <a:p>
            <a:pPr algn="ctr"/>
            <a:r>
              <a:rPr lang="en-MY" sz="1200" dirty="0">
                <a:latin typeface="Arial" panose="020B0604020202020204" pitchFamily="34" charset="0"/>
                <a:cs typeface="Arial" panose="020B0604020202020204" pitchFamily="34" charset="0"/>
              </a:rPr>
              <a:t>literacy (</a:t>
            </a:r>
            <a:r>
              <a:rPr lang="en-MY" sz="1200" dirty="0" err="1">
                <a:latin typeface="Arial" panose="020B0604020202020204" pitchFamily="34" charset="0"/>
                <a:cs typeface="Arial" panose="020B0604020202020204" pitchFamily="34" charset="0"/>
              </a:rPr>
              <a:t>beradab</a:t>
            </a:r>
            <a:r>
              <a:rPr lang="en-MY" sz="1200" dirty="0">
                <a:latin typeface="Arial" panose="020B0604020202020204" pitchFamily="34" charset="0"/>
                <a:cs typeface="Arial" panose="020B0604020202020204" pitchFamily="34" charset="0"/>
              </a:rPr>
              <a:t>), self-awareness, and interpersonal</a:t>
            </a:r>
          </a:p>
          <a:p>
            <a:pPr algn="ctr"/>
            <a:r>
              <a:rPr lang="en-MY" sz="1200" dirty="0">
                <a:latin typeface="Arial" panose="020B0604020202020204" pitchFamily="34" charset="0"/>
                <a:cs typeface="Arial" panose="020B0604020202020204" pitchFamily="34" charset="0"/>
              </a:rPr>
              <a:t>skills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5195424" y="1005420"/>
            <a:ext cx="13174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Y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ARTICULATE</a:t>
            </a:r>
            <a:endParaRPr lang="en-MY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5083748" y="1942211"/>
            <a:ext cx="14401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MY" sz="1200" dirty="0">
                <a:latin typeface="Arial" panose="020B0604020202020204" pitchFamily="34" charset="0"/>
                <a:cs typeface="Arial" panose="020B0604020202020204" pitchFamily="34" charset="0"/>
              </a:rPr>
              <a:t>Has mastery of own disciplines, is able to harness, connect and apply knowledge learnt, and has an appreciation of culture, arts, and</a:t>
            </a:r>
          </a:p>
          <a:p>
            <a:pPr algn="ctr"/>
            <a:r>
              <a:rPr lang="en-MY" sz="1200" dirty="0">
                <a:latin typeface="Arial" panose="020B0604020202020204" pitchFamily="34" charset="0"/>
                <a:cs typeface="Arial" panose="020B0604020202020204" pitchFamily="34" charset="0"/>
              </a:rPr>
              <a:t>Science, Technology, Engineering and Mathematics (STEM)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6920343" y="1011602"/>
            <a:ext cx="10518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Y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THINKING</a:t>
            </a:r>
            <a:endParaRPr lang="en-MY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6663281" y="1953007"/>
            <a:ext cx="15201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MY" sz="1200" dirty="0">
                <a:latin typeface="Arial" panose="020B0604020202020204" pitchFamily="34" charset="0"/>
                <a:cs typeface="Arial" panose="020B0604020202020204" pitchFamily="34" charset="0"/>
              </a:rPr>
              <a:t>Appreciates diverse views, is able to think critically and be innovative, has problem-solving initiative, and an entrepreneurial </a:t>
            </a:r>
            <a:r>
              <a:rPr lang="en-MY" sz="1200" dirty="0" err="1">
                <a:latin typeface="Arial" panose="020B0604020202020204" pitchFamily="34" charset="0"/>
                <a:cs typeface="Arial" panose="020B0604020202020204" pitchFamily="34" charset="0"/>
              </a:rPr>
              <a:t>mindset</a:t>
            </a:r>
            <a:r>
              <a:rPr lang="en-MY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268987" y="94931"/>
            <a:ext cx="4087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Description of HEBAT </a:t>
            </a:r>
            <a:endParaRPr lang="en-MY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716016" y="-27384"/>
            <a:ext cx="4427984" cy="650305"/>
            <a:chOff x="4716016" y="0"/>
            <a:chExt cx="4427984" cy="650305"/>
          </a:xfrm>
        </p:grpSpPr>
        <p:sp>
          <p:nvSpPr>
            <p:cNvPr id="42" name="Rectangle 41"/>
            <p:cNvSpPr/>
            <p:nvPr/>
          </p:nvSpPr>
          <p:spPr>
            <a:xfrm>
              <a:off x="4716016" y="0"/>
              <a:ext cx="4427984" cy="6503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520" b="9369"/>
            <a:stretch/>
          </p:blipFill>
          <p:spPr>
            <a:xfrm>
              <a:off x="5652120" y="154003"/>
              <a:ext cx="1522930" cy="393004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3155" y="87833"/>
              <a:ext cx="1584178" cy="525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31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16632"/>
            <a:ext cx="3125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b="1" dirty="0">
                <a:solidFill>
                  <a:schemeClr val="accent4"/>
                </a:solidFill>
              </a:rPr>
              <a:t>HEBAT GRADUATES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5" t="24463" r="65528" b="52880"/>
          <a:stretch/>
        </p:blipFill>
        <p:spPr>
          <a:xfrm rot="5400000">
            <a:off x="-240280" y="2133360"/>
            <a:ext cx="5736127" cy="37444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0943" y="1340768"/>
            <a:ext cx="50098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3200" b="1" dirty="0" err="1">
                <a:solidFill>
                  <a:schemeClr val="accent4"/>
                </a:solidFill>
              </a:rPr>
              <a:t>Hebat</a:t>
            </a:r>
            <a:r>
              <a:rPr lang="en-MY" sz="3200" b="1" dirty="0"/>
              <a:t> </a:t>
            </a:r>
            <a:r>
              <a:rPr lang="en-MY" sz="3200" b="1" dirty="0" err="1"/>
              <a:t>Hisham</a:t>
            </a:r>
            <a:r>
              <a:rPr lang="en-MY" sz="3200" b="1" dirty="0"/>
              <a:t> </a:t>
            </a:r>
            <a:r>
              <a:rPr lang="en-MY" sz="3200" b="1" dirty="0" err="1"/>
              <a:t>Md</a:t>
            </a:r>
            <a:r>
              <a:rPr lang="en-MY" sz="3200" b="1" dirty="0"/>
              <a:t> </a:t>
            </a:r>
            <a:r>
              <a:rPr lang="en-MY" sz="3200" b="1" dirty="0" err="1"/>
              <a:t>Yusoff</a:t>
            </a:r>
            <a:endParaRPr lang="en-MY" sz="3200" b="1" dirty="0"/>
          </a:p>
          <a:p>
            <a:r>
              <a:rPr lang="en-MY" dirty="0"/>
              <a:t>SM </a:t>
            </a:r>
            <a:r>
              <a:rPr lang="en-MY" dirty="0" err="1"/>
              <a:t>Sains</a:t>
            </a:r>
            <a:r>
              <a:rPr lang="en-MY" dirty="0"/>
              <a:t> </a:t>
            </a:r>
            <a:r>
              <a:rPr lang="en-MY" dirty="0" err="1"/>
              <a:t>Gunaan</a:t>
            </a:r>
            <a:r>
              <a:rPr lang="en-MY" dirty="0"/>
              <a:t> (</a:t>
            </a:r>
            <a:r>
              <a:rPr lang="en-MY" dirty="0" err="1"/>
              <a:t>Sains</a:t>
            </a:r>
            <a:r>
              <a:rPr lang="en-MY" dirty="0"/>
              <a:t> </a:t>
            </a:r>
            <a:r>
              <a:rPr lang="en-MY" dirty="0" err="1"/>
              <a:t>Fizik</a:t>
            </a:r>
            <a:r>
              <a:rPr lang="en-MY" dirty="0"/>
              <a:t>)</a:t>
            </a:r>
          </a:p>
          <a:p>
            <a:r>
              <a:rPr lang="en-MY" dirty="0"/>
              <a:t>2007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76056" y="4581128"/>
            <a:ext cx="363195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3200" b="1" dirty="0" err="1">
                <a:solidFill>
                  <a:schemeClr val="accent4"/>
                </a:solidFill>
              </a:rPr>
              <a:t>Hebat</a:t>
            </a:r>
            <a:r>
              <a:rPr lang="en-MY" sz="3200" b="1" dirty="0"/>
              <a:t> Fatimah</a:t>
            </a:r>
          </a:p>
          <a:p>
            <a:r>
              <a:rPr lang="en-MY" dirty="0"/>
              <a:t>Sm </a:t>
            </a:r>
            <a:r>
              <a:rPr lang="en-MY" dirty="0" err="1"/>
              <a:t>Sains</a:t>
            </a:r>
            <a:r>
              <a:rPr lang="en-MY" dirty="0"/>
              <a:t> </a:t>
            </a:r>
            <a:r>
              <a:rPr lang="en-MY" dirty="0" err="1"/>
              <a:t>Kemasyarakatan</a:t>
            </a:r>
            <a:endParaRPr lang="en-MY" dirty="0"/>
          </a:p>
          <a:p>
            <a:r>
              <a:rPr lang="en-MY" dirty="0"/>
              <a:t>(</a:t>
            </a:r>
            <a:r>
              <a:rPr lang="en-MY" dirty="0" err="1"/>
              <a:t>Kerja</a:t>
            </a:r>
            <a:r>
              <a:rPr lang="en-MY" dirty="0"/>
              <a:t> </a:t>
            </a:r>
            <a:r>
              <a:rPr lang="en-MY" dirty="0" err="1"/>
              <a:t>Sosial</a:t>
            </a:r>
            <a:r>
              <a:rPr lang="en-MY" dirty="0"/>
              <a:t>)</a:t>
            </a:r>
          </a:p>
          <a:p>
            <a:r>
              <a:rPr lang="en-MY" dirty="0"/>
              <a:t>2005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668399"/>
            <a:ext cx="1861552" cy="186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6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16632"/>
            <a:ext cx="4648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b="1" dirty="0">
                <a:solidFill>
                  <a:schemeClr val="accent4"/>
                </a:solidFill>
              </a:rPr>
              <a:t>OUR GOAL, OUR ASPIRATION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7" t="6244" r="6113"/>
          <a:stretch/>
        </p:blipFill>
        <p:spPr>
          <a:xfrm>
            <a:off x="5580112" y="692696"/>
            <a:ext cx="3267686" cy="5451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1844824"/>
            <a:ext cx="5256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MY" sz="2000" b="1" dirty="0">
                <a:latin typeface="+mj-lt"/>
              </a:rPr>
              <a:t>To nurture and groom H.E.B.A.T graduates through innovative learning experiences, coupled with well-designed programmes and activities, and effective support system.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MY" sz="2000" b="1" dirty="0">
                <a:latin typeface="+mj-lt"/>
              </a:rPr>
              <a:t>H.E.B.A.T graduates by design</a:t>
            </a:r>
            <a:endParaRPr lang="en-MY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78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16632"/>
            <a:ext cx="3125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b="1" dirty="0">
                <a:solidFill>
                  <a:schemeClr val="accent4"/>
                </a:solidFill>
              </a:rPr>
              <a:t>HEBAT GRADUATES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7083" y="1844824"/>
            <a:ext cx="479682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3200" b="1" dirty="0">
                <a:solidFill>
                  <a:schemeClr val="accent4"/>
                </a:solidFill>
              </a:rPr>
              <a:t>KISHVA AMBIGAPATHY</a:t>
            </a:r>
            <a:endParaRPr lang="en-MY" sz="3200" b="1" dirty="0"/>
          </a:p>
          <a:p>
            <a:r>
              <a:rPr lang="en-MY" dirty="0"/>
              <a:t>SM </a:t>
            </a:r>
            <a:r>
              <a:rPr lang="en-MY" dirty="0" err="1"/>
              <a:t>Kejuruteraan</a:t>
            </a:r>
            <a:r>
              <a:rPr lang="en-MY" dirty="0"/>
              <a:t> (</a:t>
            </a:r>
            <a:r>
              <a:rPr lang="en-MY" dirty="0" err="1"/>
              <a:t>Kej</a:t>
            </a:r>
            <a:r>
              <a:rPr lang="en-MY" dirty="0"/>
              <a:t> </a:t>
            </a:r>
            <a:r>
              <a:rPr lang="en-MY" dirty="0" err="1"/>
              <a:t>Elektronik</a:t>
            </a:r>
            <a:r>
              <a:rPr lang="en-MY" dirty="0"/>
              <a:t>)</a:t>
            </a:r>
          </a:p>
          <a:p>
            <a:r>
              <a:rPr lang="en-MY" dirty="0"/>
              <a:t>2013</a:t>
            </a:r>
          </a:p>
          <a:p>
            <a:r>
              <a:rPr lang="en-MY" dirty="0"/>
              <a:t>Chairperson, </a:t>
            </a:r>
          </a:p>
          <a:p>
            <a:r>
              <a:rPr lang="en-MY" dirty="0"/>
              <a:t>Commonwealth Youth Council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6207" y="1937694"/>
            <a:ext cx="4255492" cy="319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3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95536" y="116632"/>
            <a:ext cx="2649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b="1" dirty="0">
                <a:solidFill>
                  <a:schemeClr val="accent4"/>
                </a:solidFill>
              </a:rPr>
              <a:t>MY EXPERIENCE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96790" y="683502"/>
            <a:ext cx="3600400" cy="122413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dirty="0"/>
              <a:t>Be among them</a:t>
            </a:r>
            <a:br>
              <a:rPr lang="en-MY" dirty="0"/>
            </a:br>
            <a:r>
              <a:rPr lang="en-MY" dirty="0"/>
              <a:t>Be one of them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60" y="3987371"/>
            <a:ext cx="3398952" cy="22512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385">
            <a:off x="373785" y="1462155"/>
            <a:ext cx="2636968" cy="17465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7296">
            <a:off x="4335386" y="4225011"/>
            <a:ext cx="2756925" cy="20676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0162" y="1487671"/>
            <a:ext cx="3312368" cy="24842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589" y="1799785"/>
            <a:ext cx="2336260" cy="175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95536" y="116632"/>
            <a:ext cx="2649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b="1" dirty="0">
                <a:solidFill>
                  <a:schemeClr val="accent4"/>
                </a:solidFill>
              </a:rPr>
              <a:t>MY EXPERIENCE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96790" y="683502"/>
            <a:ext cx="3600400" cy="122413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dirty="0"/>
              <a:t>Be Among them</a:t>
            </a:r>
            <a:br>
              <a:rPr lang="en-MY" dirty="0"/>
            </a:br>
            <a:r>
              <a:rPr lang="en-MY" dirty="0"/>
              <a:t>Be one of them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12841"/>
            <a:ext cx="2834842" cy="21261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155">
            <a:off x="403945" y="4271123"/>
            <a:ext cx="3035829" cy="22768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38" y="1981569"/>
            <a:ext cx="2601983" cy="1951487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3997178"/>
              </p:ext>
            </p:extLst>
          </p:nvPr>
        </p:nvGraphicFramePr>
        <p:xfrm>
          <a:off x="92075" y="92075"/>
          <a:ext cx="2119313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Packager Shell Object" showAsIcon="1" r:id="rId6" imgW="2118600" imgH="514800" progId="Package">
                  <p:embed/>
                </p:oleObj>
              </mc:Choice>
              <mc:Fallback>
                <p:oleObj name="Packager Shell Object" showAsIcon="1" r:id="rId6" imgW="2118600" imgH="514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2119313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00" y="4399935"/>
            <a:ext cx="3249326" cy="2237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27280">
            <a:off x="5250428" y="2184239"/>
            <a:ext cx="3467878" cy="2600908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7547846"/>
              </p:ext>
            </p:extLst>
          </p:nvPr>
        </p:nvGraphicFramePr>
        <p:xfrm>
          <a:off x="92075" y="92075"/>
          <a:ext cx="2119313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Packager Shell Object" showAsIcon="1" r:id="rId10" imgW="2118600" imgH="514800" progId="Package">
                  <p:embed/>
                </p:oleObj>
              </mc:Choice>
              <mc:Fallback>
                <p:oleObj name="Packager Shell Object" showAsIcon="1" r:id="rId10" imgW="2118600" imgH="514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2119313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785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oking 16x9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M-PP-Template-17-03" id="{80FF07AA-CD8A-4967-9354-EB1596DEAA02}" vid="{C312859A-9540-4BA8-8061-C55454DAED78}"/>
    </a:ext>
  </a:extLst>
</a:theme>
</file>

<file path=ppt/theme/theme2.xml><?xml version="1.0" encoding="utf-8"?>
<a:theme xmlns:a="http://schemas.openxmlformats.org/drawingml/2006/main" name="Office Them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308942AA-0721-4324-BC2C-A3CB43F24E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14945D-DABB-422F-9B28-D299995C92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E700CCB-20BA-4760-AB9F-AC3B63ED32E0}">
  <ds:schemaRefs>
    <ds:schemaRef ds:uri="http://purl.org/dc/dcmitype/"/>
    <ds:schemaRef ds:uri="http://schemas.microsoft.com/office/2006/documentManagement/types"/>
    <ds:schemaRef ds:uri="40262f94-9f35-4ac3-9a90-690165a166b7"/>
    <ds:schemaRef ds:uri="http://www.w3.org/XML/1998/namespace"/>
    <ds:schemaRef ds:uri="http://schemas.microsoft.com/office/infopath/2007/PartnerControls"/>
    <ds:schemaRef ds:uri="http://purl.org/dc/elements/1.1/"/>
    <ds:schemaRef ds:uri="http://purl.org/dc/terms/"/>
    <ds:schemaRef ds:uri="http://schemas.microsoft.com/office/2006/metadata/properties"/>
    <ds:schemaRef ds:uri="http://schemas.openxmlformats.org/package/2006/metadata/core-properties"/>
    <ds:schemaRef ds:uri="a4f35948-e619-41b3-aa29-22878b09cfd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353</Words>
  <Application>Microsoft Office PowerPoint</Application>
  <PresentationFormat>On-screen Show (4:3)</PresentationFormat>
  <Paragraphs>56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Arial Black</vt:lpstr>
      <vt:lpstr>Arial Narrow</vt:lpstr>
      <vt:lpstr>Berlin Sans FB</vt:lpstr>
      <vt:lpstr>Calibri</vt:lpstr>
      <vt:lpstr>Constantia</vt:lpstr>
      <vt:lpstr>Segoe Script</vt:lpstr>
      <vt:lpstr>Segoe UI Symbol</vt:lpstr>
      <vt:lpstr>Cooking 16x9</vt:lpstr>
      <vt:lpstr>Packager Shell Object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Universiti Sains Malaysia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Universiti Sains Malaysia</dc:title>
  <dc:creator>Azrie Azeem Ab Wahab</dc:creator>
  <cp:lastModifiedBy>Adnan Hussein</cp:lastModifiedBy>
  <cp:revision>200</cp:revision>
  <cp:lastPrinted>2017-09-04T11:32:59Z</cp:lastPrinted>
  <dcterms:created xsi:type="dcterms:W3CDTF">2017-05-17T04:30:18Z</dcterms:created>
  <dcterms:modified xsi:type="dcterms:W3CDTF">2018-10-17T00:45:13Z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