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58" r:id="rId3"/>
    <p:sldId id="257" r:id="rId4"/>
    <p:sldId id="259" r:id="rId5"/>
    <p:sldId id="260" r:id="rId6"/>
    <p:sldId id="280" r:id="rId7"/>
    <p:sldId id="277" r:id="rId8"/>
    <p:sldId id="262" r:id="rId9"/>
    <p:sldId id="263" r:id="rId10"/>
    <p:sldId id="264" r:id="rId11"/>
    <p:sldId id="265" r:id="rId12"/>
    <p:sldId id="266" r:id="rId13"/>
    <p:sldId id="267" r:id="rId14"/>
    <p:sldId id="268" r:id="rId15"/>
    <p:sldId id="269" r:id="rId16"/>
    <p:sldId id="270" r:id="rId17"/>
    <p:sldId id="278" r:id="rId18"/>
    <p:sldId id="271" r:id="rId19"/>
    <p:sldId id="281" r:id="rId20"/>
    <p:sldId id="279" r:id="rId21"/>
    <p:sldId id="272" r:id="rId22"/>
    <p:sldId id="273" r:id="rId23"/>
    <p:sldId id="274" r:id="rId24"/>
    <p:sldId id="275" r:id="rId25"/>
    <p:sldId id="276"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853" autoAdjust="0"/>
  </p:normalViewPr>
  <p:slideViewPr>
    <p:cSldViewPr snapToGrid="0" snapToObjects="1">
      <p:cViewPr varScale="1">
        <p:scale>
          <a:sx n="66" d="100"/>
          <a:sy n="66" d="100"/>
        </p:scale>
        <p:origin x="-1880"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B54E03-A3B8-1043-9374-0516FC7EE5B7}" type="datetimeFigureOut">
              <a:rPr lang="en-US" smtClean="0"/>
              <a:t>17/10/18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071FD0-DE57-D248-AE19-A425B24CD446}" type="slidenum">
              <a:rPr lang="en-US" smtClean="0"/>
              <a:t>‹#›</a:t>
            </a:fld>
            <a:endParaRPr lang="en-US"/>
          </a:p>
        </p:txBody>
      </p:sp>
    </p:spTree>
    <p:extLst>
      <p:ext uri="{BB962C8B-B14F-4D97-AF65-F5344CB8AC3E}">
        <p14:creationId xmlns:p14="http://schemas.microsoft.com/office/powerpoint/2010/main" val="10866670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Nine years ago, I was in the US for my Masters of Science in Public Health at Johns Hopkins. </a:t>
            </a:r>
          </a:p>
          <a:p>
            <a:r>
              <a:rPr lang="en-AU" sz="1200" kern="1200" dirty="0" smtClean="0">
                <a:solidFill>
                  <a:schemeClr val="tx1"/>
                </a:solidFill>
                <a:effectLst/>
                <a:latin typeface="+mn-lt"/>
                <a:ea typeface="+mn-ea"/>
                <a:cs typeface="+mn-cs"/>
              </a:rPr>
              <a:t>During that time, I was living with my good friend, who was doing a PhD in Biostatistics and was an avid beekeeper. </a:t>
            </a:r>
            <a:endParaRPr lang="en-US" dirty="0"/>
          </a:p>
        </p:txBody>
      </p:sp>
      <p:sp>
        <p:nvSpPr>
          <p:cNvPr id="4" name="Slide Number Placeholder 3"/>
          <p:cNvSpPr>
            <a:spLocks noGrp="1"/>
          </p:cNvSpPr>
          <p:nvPr>
            <p:ph type="sldNum" sz="quarter" idx="10"/>
          </p:nvPr>
        </p:nvSpPr>
        <p:spPr/>
        <p:txBody>
          <a:bodyPr/>
          <a:lstStyle/>
          <a:p>
            <a:fld id="{18071FD0-DE57-D248-AE19-A425B24CD446}" type="slidenum">
              <a:rPr lang="en-US" smtClean="0"/>
              <a:t>1</a:t>
            </a:fld>
            <a:endParaRPr lang="en-US"/>
          </a:p>
        </p:txBody>
      </p:sp>
    </p:spTree>
    <p:extLst>
      <p:ext uri="{BB962C8B-B14F-4D97-AF65-F5344CB8AC3E}">
        <p14:creationId xmlns:p14="http://schemas.microsoft.com/office/powerpoint/2010/main" val="609301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—we built something that resembled an igloo. </a:t>
            </a:r>
          </a:p>
          <a:p>
            <a:pPr marL="0" marR="0" indent="0" algn="l" defTabSz="4572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There are few things I’ve done in my life that I think were great, that wonky igloo was one of them. </a:t>
            </a:r>
          </a:p>
          <a:p>
            <a:endParaRPr lang="en-US" dirty="0"/>
          </a:p>
        </p:txBody>
      </p:sp>
      <p:sp>
        <p:nvSpPr>
          <p:cNvPr id="4" name="Slide Number Placeholder 3"/>
          <p:cNvSpPr>
            <a:spLocks noGrp="1"/>
          </p:cNvSpPr>
          <p:nvPr>
            <p:ph type="sldNum" sz="quarter" idx="10"/>
          </p:nvPr>
        </p:nvSpPr>
        <p:spPr/>
        <p:txBody>
          <a:bodyPr/>
          <a:lstStyle/>
          <a:p>
            <a:fld id="{18071FD0-DE57-D248-AE19-A425B24CD446}" type="slidenum">
              <a:rPr lang="en-US" smtClean="0"/>
              <a:t>10</a:t>
            </a:fld>
            <a:endParaRPr lang="en-US"/>
          </a:p>
        </p:txBody>
      </p:sp>
    </p:spTree>
    <p:extLst>
      <p:ext uri="{BB962C8B-B14F-4D97-AF65-F5344CB8AC3E}">
        <p14:creationId xmlns:p14="http://schemas.microsoft.com/office/powerpoint/2010/main" val="1455561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You might be wondering—how can something that no one remembers except for the people involved, something that eventually melted, and something that gave no lasting recognition could ever be considered great? Well. </a:t>
            </a:r>
          </a:p>
          <a:p>
            <a:r>
              <a:rPr lang="en-AU" sz="1200" kern="1200" dirty="0" smtClean="0">
                <a:solidFill>
                  <a:schemeClr val="tx1"/>
                </a:solidFill>
                <a:effectLst/>
                <a:latin typeface="+mn-lt"/>
                <a:ea typeface="+mn-ea"/>
                <a:cs typeface="+mn-cs"/>
              </a:rPr>
              <a:t>We worked for two days in the freezing cold. </a:t>
            </a:r>
          </a:p>
          <a:p>
            <a:r>
              <a:rPr lang="en-AU" sz="1200" kern="1200" dirty="0" smtClean="0">
                <a:solidFill>
                  <a:schemeClr val="tx1"/>
                </a:solidFill>
                <a:effectLst/>
                <a:latin typeface="+mn-lt"/>
                <a:ea typeface="+mn-ea"/>
                <a:cs typeface="+mn-cs"/>
              </a:rPr>
              <a:t>No prior experience, no clue if it would work and nobody forced us to do it. </a:t>
            </a:r>
          </a:p>
          <a:p>
            <a:r>
              <a:rPr lang="en-AU" sz="1200" kern="1200" dirty="0" smtClean="0">
                <a:solidFill>
                  <a:schemeClr val="tx1"/>
                </a:solidFill>
                <a:effectLst/>
                <a:latin typeface="+mn-lt"/>
                <a:ea typeface="+mn-ea"/>
                <a:cs typeface="+mn-cs"/>
              </a:rPr>
              <a:t>All we had was some snow. Some time. And a goal. And with some effort, we achieved it.</a:t>
            </a:r>
          </a:p>
          <a:p>
            <a:r>
              <a:rPr lang="en-AU" sz="1200" kern="1200" dirty="0" smtClean="0">
                <a:solidFill>
                  <a:schemeClr val="tx1"/>
                </a:solidFill>
                <a:effectLst/>
                <a:latin typeface="+mn-lt"/>
                <a:ea typeface="+mn-ea"/>
                <a:cs typeface="+mn-cs"/>
              </a:rPr>
              <a:t>This achievement never graced my resume but it gave me satisfaction that I can do things I set to achieve.</a:t>
            </a:r>
          </a:p>
          <a:p>
            <a:pPr marL="0" marR="0" indent="0" algn="l" defTabSz="457200" rtl="0" eaLnBrk="1" fontAlgn="auto" latinLnBrk="0" hangingPunct="1">
              <a:lnSpc>
                <a:spcPct val="100000"/>
              </a:lnSpc>
              <a:spcBef>
                <a:spcPts val="0"/>
              </a:spcBef>
              <a:spcAft>
                <a:spcPts val="0"/>
              </a:spcAft>
              <a:buClrTx/>
              <a:buSzTx/>
              <a:buFontTx/>
              <a:buNone/>
              <a:tabLst/>
              <a:defRPr/>
            </a:pPr>
            <a:endParaRPr lang="en-AU"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8071FD0-DE57-D248-AE19-A425B24CD446}" type="slidenum">
              <a:rPr lang="en-US" smtClean="0"/>
              <a:t>11</a:t>
            </a:fld>
            <a:endParaRPr lang="en-US"/>
          </a:p>
        </p:txBody>
      </p:sp>
    </p:spTree>
    <p:extLst>
      <p:ext uri="{BB962C8B-B14F-4D97-AF65-F5344CB8AC3E}">
        <p14:creationId xmlns:p14="http://schemas.microsoft.com/office/powerpoint/2010/main" val="2184234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I felt a similar satisfaction the year before, in my final year of undergraduate studies in UIA </a:t>
            </a:r>
            <a:r>
              <a:rPr lang="en-AU" sz="1200" kern="1200" dirty="0" err="1" smtClean="0">
                <a:solidFill>
                  <a:schemeClr val="tx1"/>
                </a:solidFill>
                <a:effectLst/>
                <a:latin typeface="+mn-lt"/>
                <a:ea typeface="+mn-ea"/>
                <a:cs typeface="+mn-cs"/>
              </a:rPr>
              <a:t>Kuantan</a:t>
            </a:r>
            <a:r>
              <a:rPr lang="en-AU" sz="1200" kern="1200" dirty="0" smtClean="0">
                <a:solidFill>
                  <a:schemeClr val="tx1"/>
                </a:solidFill>
                <a:effectLst/>
                <a:latin typeface="+mn-lt"/>
                <a:ea typeface="+mn-ea"/>
                <a:cs typeface="+mn-cs"/>
              </a:rPr>
              <a:t>, then a new campus for the </a:t>
            </a:r>
            <a:r>
              <a:rPr lang="en-AU" sz="1200" kern="1200" dirty="0" err="1" smtClean="0">
                <a:solidFill>
                  <a:schemeClr val="tx1"/>
                </a:solidFill>
                <a:effectLst/>
                <a:latin typeface="+mn-lt"/>
                <a:ea typeface="+mn-ea"/>
                <a:cs typeface="+mn-cs"/>
              </a:rPr>
              <a:t>Kuliyyah</a:t>
            </a:r>
            <a:r>
              <a:rPr lang="en-AU" sz="1200" kern="1200" dirty="0" smtClean="0">
                <a:solidFill>
                  <a:schemeClr val="tx1"/>
                </a:solidFill>
                <a:effectLst/>
                <a:latin typeface="+mn-lt"/>
                <a:ea typeface="+mn-ea"/>
                <a:cs typeface="+mn-cs"/>
              </a:rPr>
              <a:t> of Science. </a:t>
            </a:r>
          </a:p>
          <a:p>
            <a:r>
              <a:rPr lang="en-AU" sz="1200" kern="1200" dirty="0" smtClean="0">
                <a:solidFill>
                  <a:schemeClr val="tx1"/>
                </a:solidFill>
                <a:effectLst/>
                <a:latin typeface="+mn-lt"/>
                <a:ea typeface="+mn-ea"/>
                <a:cs typeface="+mn-cs"/>
              </a:rPr>
              <a:t>I was part of a student-led group called the </a:t>
            </a:r>
            <a:r>
              <a:rPr lang="en-AU" sz="1200" kern="1200" dirty="0" err="1" smtClean="0">
                <a:solidFill>
                  <a:schemeClr val="tx1"/>
                </a:solidFill>
                <a:effectLst/>
                <a:latin typeface="+mn-lt"/>
                <a:ea typeface="+mn-ea"/>
                <a:cs typeface="+mn-cs"/>
              </a:rPr>
              <a:t>WacKOS</a:t>
            </a:r>
            <a:r>
              <a:rPr lang="en-AU" sz="1200" kern="1200" dirty="0" smtClean="0">
                <a:solidFill>
                  <a:schemeClr val="tx1"/>
                </a:solidFill>
                <a:effectLst/>
                <a:latin typeface="+mn-lt"/>
                <a:ea typeface="+mn-ea"/>
                <a:cs typeface="+mn-cs"/>
              </a:rPr>
              <a:t> Project. </a:t>
            </a:r>
            <a:endParaRPr lang="en-US" dirty="0"/>
          </a:p>
        </p:txBody>
      </p:sp>
      <p:sp>
        <p:nvSpPr>
          <p:cNvPr id="4" name="Slide Number Placeholder 3"/>
          <p:cNvSpPr>
            <a:spLocks noGrp="1"/>
          </p:cNvSpPr>
          <p:nvPr>
            <p:ph type="sldNum" sz="quarter" idx="10"/>
          </p:nvPr>
        </p:nvSpPr>
        <p:spPr/>
        <p:txBody>
          <a:bodyPr/>
          <a:lstStyle/>
          <a:p>
            <a:fld id="{18071FD0-DE57-D248-AE19-A425B24CD446}" type="slidenum">
              <a:rPr lang="en-US" smtClean="0"/>
              <a:t>12</a:t>
            </a:fld>
            <a:endParaRPr lang="en-US"/>
          </a:p>
        </p:txBody>
      </p:sp>
    </p:spTree>
    <p:extLst>
      <p:ext uri="{BB962C8B-B14F-4D97-AF65-F5344CB8AC3E}">
        <p14:creationId xmlns:p14="http://schemas.microsoft.com/office/powerpoint/2010/main" val="1226736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We had won the first prize in the 2007 Maxis </a:t>
            </a:r>
            <a:r>
              <a:rPr lang="en-AU" sz="1200" kern="1200" dirty="0" err="1" smtClean="0">
                <a:solidFill>
                  <a:schemeClr val="tx1"/>
                </a:solidFill>
                <a:effectLst/>
                <a:latin typeface="+mn-lt"/>
                <a:ea typeface="+mn-ea"/>
                <a:cs typeface="+mn-cs"/>
              </a:rPr>
              <a:t>Cyberlinq</a:t>
            </a:r>
            <a:r>
              <a:rPr lang="en-AU" sz="1200" kern="1200" dirty="0" smtClean="0">
                <a:solidFill>
                  <a:schemeClr val="tx1"/>
                </a:solidFill>
                <a:effectLst/>
                <a:latin typeface="+mn-lt"/>
                <a:ea typeface="+mn-ea"/>
                <a:cs typeface="+mn-cs"/>
              </a:rPr>
              <a:t> competition for our proposal to transform an empty room into a resource </a:t>
            </a:r>
            <a:r>
              <a:rPr lang="en-AU" sz="1200" kern="1200" dirty="0" err="1" smtClean="0">
                <a:solidFill>
                  <a:schemeClr val="tx1"/>
                </a:solidFill>
                <a:effectLst/>
                <a:latin typeface="+mn-lt"/>
                <a:ea typeface="+mn-ea"/>
                <a:cs typeface="+mn-cs"/>
              </a:rPr>
              <a:t>center</a:t>
            </a:r>
            <a:r>
              <a:rPr lang="en-AU" sz="1200" kern="1200" dirty="0" smtClean="0">
                <a:solidFill>
                  <a:schemeClr val="tx1"/>
                </a:solidFill>
                <a:effectLst/>
                <a:latin typeface="+mn-lt"/>
                <a:ea typeface="+mn-ea"/>
                <a:cs typeface="+mn-cs"/>
              </a:rPr>
              <a:t>, to transform a quiet campus to a bustling one. When I became the Project Manager, I wanted to produce something that people could get excited about, and they could remember. </a:t>
            </a:r>
          </a:p>
          <a:p>
            <a:r>
              <a:rPr lang="en-AU" sz="1200" kern="1200" dirty="0" smtClean="0">
                <a:solidFill>
                  <a:schemeClr val="tx1"/>
                </a:solidFill>
                <a:effectLst/>
                <a:latin typeface="+mn-lt"/>
                <a:ea typeface="+mn-ea"/>
                <a:cs typeface="+mn-cs"/>
              </a:rPr>
              <a:t>So we set a goal. We wanted to produce an environmentally themed play. We wrote the script. We ran auditions among the science students. We built the props and marketed the show. And we performed the play to a full house, we raised money for an orphanage, and created some lasting memories. The resource </a:t>
            </a:r>
            <a:r>
              <a:rPr lang="en-AU" sz="1200" kern="1200" dirty="0" err="1" smtClean="0">
                <a:solidFill>
                  <a:schemeClr val="tx1"/>
                </a:solidFill>
                <a:effectLst/>
                <a:latin typeface="+mn-lt"/>
                <a:ea typeface="+mn-ea"/>
                <a:cs typeface="+mn-cs"/>
              </a:rPr>
              <a:t>center</a:t>
            </a:r>
            <a:r>
              <a:rPr lang="en-AU" sz="1200" kern="1200" dirty="0" smtClean="0">
                <a:solidFill>
                  <a:schemeClr val="tx1"/>
                </a:solidFill>
                <a:effectLst/>
                <a:latin typeface="+mn-lt"/>
                <a:ea typeface="+mn-ea"/>
                <a:cs typeface="+mn-cs"/>
              </a:rPr>
              <a:t> is still being used today.</a:t>
            </a:r>
          </a:p>
          <a:p>
            <a:r>
              <a:rPr lang="en-AU"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18071FD0-DE57-D248-AE19-A425B24CD446}" type="slidenum">
              <a:rPr lang="en-US" smtClean="0"/>
              <a:t>13</a:t>
            </a:fld>
            <a:endParaRPr lang="en-US"/>
          </a:p>
        </p:txBody>
      </p:sp>
    </p:spTree>
    <p:extLst>
      <p:ext uri="{BB962C8B-B14F-4D97-AF65-F5344CB8AC3E}">
        <p14:creationId xmlns:p14="http://schemas.microsoft.com/office/powerpoint/2010/main" val="2545799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I felt a similar satisfaction even earlier that year, when I wrote a complaint to the Malay Mail about the insurance company denying our claims for my late father’s policy.</a:t>
            </a:r>
          </a:p>
          <a:p>
            <a:r>
              <a:rPr lang="en-AU" sz="1200" kern="1200" dirty="0" smtClean="0">
                <a:solidFill>
                  <a:schemeClr val="tx1"/>
                </a:solidFill>
                <a:effectLst/>
                <a:latin typeface="+mn-lt"/>
                <a:ea typeface="+mn-ea"/>
                <a:cs typeface="+mn-cs"/>
              </a:rPr>
              <a:t> </a:t>
            </a:r>
          </a:p>
          <a:p>
            <a:r>
              <a:rPr lang="en-AU" sz="1200" kern="1200" dirty="0" smtClean="0">
                <a:solidFill>
                  <a:schemeClr val="tx1"/>
                </a:solidFill>
                <a:effectLst/>
                <a:latin typeface="+mn-lt"/>
                <a:ea typeface="+mn-ea"/>
                <a:cs typeface="+mn-cs"/>
              </a:rPr>
              <a:t>You see, the </a:t>
            </a:r>
            <a:r>
              <a:rPr lang="en-AU" sz="1200" i="1" kern="1200" dirty="0" smtClean="0">
                <a:solidFill>
                  <a:schemeClr val="tx1"/>
                </a:solidFill>
                <a:effectLst/>
                <a:latin typeface="+mn-lt"/>
                <a:ea typeface="+mn-ea"/>
                <a:cs typeface="+mn-cs"/>
              </a:rPr>
              <a:t>modus operandi</a:t>
            </a:r>
            <a:r>
              <a:rPr lang="en-AU" sz="1200" kern="1200" dirty="0" smtClean="0">
                <a:solidFill>
                  <a:schemeClr val="tx1"/>
                </a:solidFill>
                <a:effectLst/>
                <a:latin typeface="+mn-lt"/>
                <a:ea typeface="+mn-ea"/>
                <a:cs typeface="+mn-cs"/>
              </a:rPr>
              <a:t> of most insurance companies is to treat all claims as fraud. </a:t>
            </a:r>
          </a:p>
          <a:p>
            <a:r>
              <a:rPr lang="en-AU" sz="1200" kern="1200" dirty="0" smtClean="0">
                <a:solidFill>
                  <a:schemeClr val="tx1"/>
                </a:solidFill>
                <a:effectLst/>
                <a:latin typeface="+mn-lt"/>
                <a:ea typeface="+mn-ea"/>
                <a:cs typeface="+mn-cs"/>
              </a:rPr>
              <a:t>Combine this with the general inefficiencies in </a:t>
            </a:r>
            <a:r>
              <a:rPr lang="en-AU" sz="1200" kern="1200" dirty="0" err="1" smtClean="0">
                <a:solidFill>
                  <a:schemeClr val="tx1"/>
                </a:solidFill>
                <a:effectLst/>
                <a:latin typeface="+mn-lt"/>
                <a:ea typeface="+mn-ea"/>
                <a:cs typeface="+mn-cs"/>
              </a:rPr>
              <a:t>bureacratic</a:t>
            </a:r>
            <a:r>
              <a:rPr lang="en-AU" sz="1200" kern="1200" dirty="0" smtClean="0">
                <a:solidFill>
                  <a:schemeClr val="tx1"/>
                </a:solidFill>
                <a:effectLst/>
                <a:latin typeface="+mn-lt"/>
                <a:ea typeface="+mn-ea"/>
                <a:cs typeface="+mn-cs"/>
              </a:rPr>
              <a:t> processes, we spent a year submitting report after report, document after document and repeating the same statements to various staff in various departments. Worse we were made to feel as if we were frauds. All the while trying to recover from the shock and grief of losing our father.</a:t>
            </a:r>
          </a:p>
          <a:p>
            <a:r>
              <a:rPr lang="en-AU" sz="1200" kern="1200" dirty="0" smtClean="0">
                <a:solidFill>
                  <a:schemeClr val="tx1"/>
                </a:solidFill>
                <a:effectLst/>
                <a:latin typeface="+mn-lt"/>
                <a:ea typeface="+mn-ea"/>
                <a:cs typeface="+mn-cs"/>
              </a:rPr>
              <a:t>I knew my father would not stand for this if he was alive.</a:t>
            </a:r>
          </a:p>
          <a:p>
            <a:r>
              <a:rPr lang="en-AU" sz="1200" kern="1200" dirty="0" smtClean="0">
                <a:solidFill>
                  <a:schemeClr val="tx1"/>
                </a:solidFill>
                <a:effectLst/>
                <a:latin typeface="+mn-lt"/>
                <a:ea typeface="+mn-ea"/>
                <a:cs typeface="+mn-cs"/>
              </a:rPr>
              <a:t> </a:t>
            </a:r>
          </a:p>
          <a:p>
            <a:r>
              <a:rPr lang="en-AU" sz="1200" kern="1200" dirty="0" smtClean="0">
                <a:solidFill>
                  <a:schemeClr val="tx1"/>
                </a:solidFill>
                <a:effectLst/>
                <a:latin typeface="+mn-lt"/>
                <a:ea typeface="+mn-ea"/>
                <a:cs typeface="+mn-cs"/>
              </a:rPr>
              <a:t>So I set a goal. My goal was that my mother would no longer be harassed and my father’s intentions to provide for his family after his death would be </a:t>
            </a:r>
            <a:r>
              <a:rPr lang="en-AU" sz="1200" kern="1200" dirty="0" err="1" smtClean="0">
                <a:solidFill>
                  <a:schemeClr val="tx1"/>
                </a:solidFill>
                <a:effectLst/>
                <a:latin typeface="+mn-lt"/>
                <a:ea typeface="+mn-ea"/>
                <a:cs typeface="+mn-cs"/>
              </a:rPr>
              <a:t>honored</a:t>
            </a:r>
            <a:r>
              <a:rPr lang="en-AU" sz="1200" kern="1200" dirty="0" smtClean="0">
                <a:solidFill>
                  <a:schemeClr val="tx1"/>
                </a:solidFill>
                <a:effectLst/>
                <a:latin typeface="+mn-lt"/>
                <a:ea typeface="+mn-ea"/>
                <a:cs typeface="+mn-cs"/>
              </a:rPr>
              <a:t>. </a:t>
            </a:r>
          </a:p>
          <a:p>
            <a:r>
              <a:rPr lang="en-AU" sz="1200" kern="1200" dirty="0" smtClean="0">
                <a:solidFill>
                  <a:schemeClr val="tx1"/>
                </a:solidFill>
                <a:effectLst/>
                <a:latin typeface="+mn-lt"/>
                <a:ea typeface="+mn-ea"/>
                <a:cs typeface="+mn-cs"/>
              </a:rPr>
              <a:t>So I crafted a complaint. The letter was published, the claims department got told off by the CEO, our claim was approved, we were able to keep the house.</a:t>
            </a:r>
          </a:p>
          <a:p>
            <a:r>
              <a:rPr lang="en-AU" sz="1200" kern="1200" dirty="0" smtClean="0">
                <a:solidFill>
                  <a:schemeClr val="tx1"/>
                </a:solidFill>
                <a:effectLst/>
                <a:latin typeface="+mn-lt"/>
                <a:ea typeface="+mn-ea"/>
                <a:cs typeface="+mn-cs"/>
              </a:rPr>
              <a:t>I think my father would’ve been pleased.</a:t>
            </a:r>
          </a:p>
          <a:p>
            <a:endParaRPr lang="en-US" dirty="0"/>
          </a:p>
        </p:txBody>
      </p:sp>
      <p:sp>
        <p:nvSpPr>
          <p:cNvPr id="4" name="Slide Number Placeholder 3"/>
          <p:cNvSpPr>
            <a:spLocks noGrp="1"/>
          </p:cNvSpPr>
          <p:nvPr>
            <p:ph type="sldNum" sz="quarter" idx="10"/>
          </p:nvPr>
        </p:nvSpPr>
        <p:spPr/>
        <p:txBody>
          <a:bodyPr/>
          <a:lstStyle/>
          <a:p>
            <a:fld id="{18071FD0-DE57-D248-AE19-A425B24CD446}" type="slidenum">
              <a:rPr lang="en-US" smtClean="0"/>
              <a:t>14</a:t>
            </a:fld>
            <a:endParaRPr lang="en-US"/>
          </a:p>
        </p:txBody>
      </p:sp>
    </p:spTree>
    <p:extLst>
      <p:ext uri="{BB962C8B-B14F-4D97-AF65-F5344CB8AC3E}">
        <p14:creationId xmlns:p14="http://schemas.microsoft.com/office/powerpoint/2010/main" val="3693139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Speaking of my father, I have to say, although I may be biased, I think he was a good example of a great man. He was Holistic, Entrepreneurial, Balanced, Articulate, and one of the most thoughtful, well-read and intelligent people I knew. </a:t>
            </a:r>
          </a:p>
          <a:p>
            <a:r>
              <a:rPr lang="en-AU" sz="1200" kern="1200" dirty="0" smtClean="0">
                <a:solidFill>
                  <a:schemeClr val="tx1"/>
                </a:solidFill>
                <a:effectLst/>
                <a:latin typeface="+mn-lt"/>
                <a:ea typeface="+mn-ea"/>
                <a:cs typeface="+mn-cs"/>
              </a:rPr>
              <a:t>He was a computer scientist. And he truly derived satisfaction from this work. </a:t>
            </a:r>
          </a:p>
          <a:p>
            <a:r>
              <a:rPr lang="en-AU" sz="1200" kern="1200" dirty="0" smtClean="0">
                <a:solidFill>
                  <a:schemeClr val="tx1"/>
                </a:solidFill>
                <a:effectLst/>
                <a:latin typeface="+mn-lt"/>
                <a:ea typeface="+mn-ea"/>
                <a:cs typeface="+mn-cs"/>
              </a:rPr>
              <a:t>I have vivid memories of him on the floor, lying on his tummy, immersed in his codes while my small sisters took turns riding his back.</a:t>
            </a:r>
          </a:p>
          <a:p>
            <a:r>
              <a:rPr lang="en-AU" sz="1200" kern="1200" dirty="0" smtClean="0">
                <a:solidFill>
                  <a:schemeClr val="tx1"/>
                </a:solidFill>
                <a:effectLst/>
                <a:latin typeface="+mn-lt"/>
                <a:ea typeface="+mn-ea"/>
                <a:cs typeface="+mn-cs"/>
              </a:rPr>
              <a:t>I believe he is remembered by his friends and colleagues in the same light.</a:t>
            </a:r>
          </a:p>
          <a:p>
            <a:endParaRPr lang="en-US" dirty="0"/>
          </a:p>
        </p:txBody>
      </p:sp>
      <p:sp>
        <p:nvSpPr>
          <p:cNvPr id="4" name="Slide Number Placeholder 3"/>
          <p:cNvSpPr>
            <a:spLocks noGrp="1"/>
          </p:cNvSpPr>
          <p:nvPr>
            <p:ph type="sldNum" sz="quarter" idx="10"/>
          </p:nvPr>
        </p:nvSpPr>
        <p:spPr/>
        <p:txBody>
          <a:bodyPr/>
          <a:lstStyle/>
          <a:p>
            <a:fld id="{18071FD0-DE57-D248-AE19-A425B24CD446}" type="slidenum">
              <a:rPr lang="en-US" smtClean="0"/>
              <a:t>15</a:t>
            </a:fld>
            <a:endParaRPr lang="en-US"/>
          </a:p>
        </p:txBody>
      </p:sp>
    </p:spTree>
    <p:extLst>
      <p:ext uri="{BB962C8B-B14F-4D97-AF65-F5344CB8AC3E}">
        <p14:creationId xmlns:p14="http://schemas.microsoft.com/office/powerpoint/2010/main" val="3304211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A few years ago I finally met one of his close friends, a Swedish man named Jonas, who he knew from an attachment in Lund University in 1990. Jonas shared with me a story he sometimes told his students about his Malaysian friend, </a:t>
            </a:r>
            <a:r>
              <a:rPr lang="en-AU" sz="1200" kern="1200" dirty="0" err="1" smtClean="0">
                <a:solidFill>
                  <a:schemeClr val="tx1"/>
                </a:solidFill>
                <a:effectLst/>
                <a:latin typeface="+mn-lt"/>
                <a:ea typeface="+mn-ea"/>
                <a:cs typeface="+mn-cs"/>
              </a:rPr>
              <a:t>Napi</a:t>
            </a:r>
            <a:r>
              <a:rPr lang="en-AU" sz="1200" kern="1200" dirty="0" smtClean="0">
                <a:solidFill>
                  <a:schemeClr val="tx1"/>
                </a:solidFill>
                <a:effectLst/>
                <a:latin typeface="+mn-lt"/>
                <a:ea typeface="+mn-ea"/>
                <a:cs typeface="+mn-cs"/>
              </a:rPr>
              <a:t>.</a:t>
            </a:r>
            <a:r>
              <a:rPr lang="en-AU" dirty="0" smtClean="0">
                <a:effectLst/>
              </a:rPr>
              <a:t> </a:t>
            </a:r>
            <a:endParaRPr lang="en-US" dirty="0"/>
          </a:p>
        </p:txBody>
      </p:sp>
      <p:sp>
        <p:nvSpPr>
          <p:cNvPr id="4" name="Slide Number Placeholder 3"/>
          <p:cNvSpPr>
            <a:spLocks noGrp="1"/>
          </p:cNvSpPr>
          <p:nvPr>
            <p:ph type="sldNum" sz="quarter" idx="10"/>
          </p:nvPr>
        </p:nvSpPr>
        <p:spPr/>
        <p:txBody>
          <a:bodyPr/>
          <a:lstStyle/>
          <a:p>
            <a:fld id="{18071FD0-DE57-D248-AE19-A425B24CD446}" type="slidenum">
              <a:rPr lang="en-US" smtClean="0"/>
              <a:t>16</a:t>
            </a:fld>
            <a:endParaRPr lang="en-US"/>
          </a:p>
        </p:txBody>
      </p:sp>
    </p:spTree>
    <p:extLst>
      <p:ext uri="{BB962C8B-B14F-4D97-AF65-F5344CB8AC3E}">
        <p14:creationId xmlns:p14="http://schemas.microsoft.com/office/powerpoint/2010/main" val="3791915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This is the story: </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18071FD0-DE57-D248-AE19-A425B24CD446}" type="slidenum">
              <a:rPr lang="en-US" smtClean="0"/>
              <a:t>17</a:t>
            </a:fld>
            <a:endParaRPr lang="en-US"/>
          </a:p>
        </p:txBody>
      </p:sp>
    </p:spTree>
    <p:extLst>
      <p:ext uri="{BB962C8B-B14F-4D97-AF65-F5344CB8AC3E}">
        <p14:creationId xmlns:p14="http://schemas.microsoft.com/office/powerpoint/2010/main" val="4239072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My father had a good job at </a:t>
            </a:r>
            <a:r>
              <a:rPr lang="en-AU" sz="1200" kern="1200" dirty="0" err="1" smtClean="0">
                <a:solidFill>
                  <a:schemeClr val="tx1"/>
                </a:solidFill>
                <a:effectLst/>
                <a:latin typeface="+mn-lt"/>
                <a:ea typeface="+mn-ea"/>
                <a:cs typeface="+mn-cs"/>
              </a:rPr>
              <a:t>Mimos</a:t>
            </a:r>
            <a:r>
              <a:rPr lang="en-AU" sz="1200" kern="1200" dirty="0" smtClean="0">
                <a:solidFill>
                  <a:schemeClr val="tx1"/>
                </a:solidFill>
                <a:effectLst/>
                <a:latin typeface="+mn-lt"/>
                <a:ea typeface="+mn-ea"/>
                <a:cs typeface="+mn-cs"/>
              </a:rPr>
              <a:t>. But he had greater goals. </a:t>
            </a:r>
          </a:p>
          <a:p>
            <a:r>
              <a:rPr lang="en-AU" sz="1200" kern="1200" dirty="0" smtClean="0">
                <a:solidFill>
                  <a:schemeClr val="tx1"/>
                </a:solidFill>
                <a:effectLst/>
                <a:latin typeface="+mn-lt"/>
                <a:ea typeface="+mn-ea"/>
                <a:cs typeface="+mn-cs"/>
              </a:rPr>
              <a:t>So he left a secure job to start his own company called Axiomatic Solutions. The original logo of the company was three leaping dolphins, his daughter’s </a:t>
            </a:r>
            <a:r>
              <a:rPr lang="en-AU" sz="1200" kern="1200" dirty="0" err="1" smtClean="0">
                <a:solidFill>
                  <a:schemeClr val="tx1"/>
                </a:solidFill>
                <a:effectLst/>
                <a:latin typeface="+mn-lt"/>
                <a:ea typeface="+mn-ea"/>
                <a:cs typeface="+mn-cs"/>
              </a:rPr>
              <a:t>favorite</a:t>
            </a:r>
            <a:r>
              <a:rPr lang="en-AU" sz="1200" kern="1200" dirty="0" smtClean="0">
                <a:solidFill>
                  <a:schemeClr val="tx1"/>
                </a:solidFill>
                <a:effectLst/>
                <a:latin typeface="+mn-lt"/>
                <a:ea typeface="+mn-ea"/>
                <a:cs typeface="+mn-cs"/>
              </a:rPr>
              <a:t> animal. </a:t>
            </a:r>
          </a:p>
          <a:p>
            <a:r>
              <a:rPr lang="en-AU" sz="1200" kern="1200" dirty="0" smtClean="0">
                <a:solidFill>
                  <a:schemeClr val="tx1"/>
                </a:solidFill>
                <a:effectLst/>
                <a:latin typeface="+mn-lt"/>
                <a:ea typeface="+mn-ea"/>
                <a:cs typeface="+mn-cs"/>
              </a:rPr>
              <a:t>The main product was the Axiomatic Multiplatform C to Java compiler, which he wrote. </a:t>
            </a:r>
          </a:p>
          <a:p>
            <a:r>
              <a:rPr lang="en-AU" sz="1200" kern="1200" dirty="0" smtClean="0">
                <a:solidFill>
                  <a:schemeClr val="tx1"/>
                </a:solidFill>
                <a:effectLst/>
                <a:latin typeface="+mn-lt"/>
                <a:ea typeface="+mn-ea"/>
                <a:cs typeface="+mn-cs"/>
              </a:rPr>
              <a:t>The first few years establishing the company were difficult.</a:t>
            </a:r>
          </a:p>
          <a:p>
            <a:r>
              <a:rPr lang="en-AU" sz="1200" kern="1200" dirty="0" smtClean="0">
                <a:solidFill>
                  <a:schemeClr val="tx1"/>
                </a:solidFill>
                <a:effectLst/>
                <a:latin typeface="+mn-lt"/>
                <a:ea typeface="+mn-ea"/>
                <a:cs typeface="+mn-cs"/>
              </a:rPr>
              <a:t>But my father always said, Nothing is difficult only more complex. </a:t>
            </a:r>
          </a:p>
          <a:p>
            <a:r>
              <a:rPr lang="en-AU" sz="1200" kern="1200" dirty="0" smtClean="0">
                <a:solidFill>
                  <a:schemeClr val="tx1"/>
                </a:solidFill>
                <a:effectLst/>
                <a:latin typeface="+mn-lt"/>
                <a:ea typeface="+mn-ea"/>
                <a:cs typeface="+mn-cs"/>
              </a:rPr>
              <a:t>My father set a goal. So he persevered.</a:t>
            </a:r>
          </a:p>
          <a:p>
            <a:r>
              <a:rPr lang="en-AU" sz="1200" kern="1200" dirty="0" smtClean="0">
                <a:solidFill>
                  <a:schemeClr val="tx1"/>
                </a:solidFill>
                <a:effectLst/>
                <a:latin typeface="+mn-lt"/>
                <a:ea typeface="+mn-ea"/>
                <a:cs typeface="+mn-cs"/>
              </a:rPr>
              <a:t>Unfortunately, just as the business was about to take off, and it seemed like the goal was within reach, he died from a sudden myocardial infarction at his office. He was 45.</a:t>
            </a:r>
          </a:p>
          <a:p>
            <a:endParaRPr lang="en-US" dirty="0"/>
          </a:p>
        </p:txBody>
      </p:sp>
      <p:sp>
        <p:nvSpPr>
          <p:cNvPr id="4" name="Slide Number Placeholder 3"/>
          <p:cNvSpPr>
            <a:spLocks noGrp="1"/>
          </p:cNvSpPr>
          <p:nvPr>
            <p:ph type="sldNum" sz="quarter" idx="10"/>
          </p:nvPr>
        </p:nvSpPr>
        <p:spPr/>
        <p:txBody>
          <a:bodyPr/>
          <a:lstStyle/>
          <a:p>
            <a:fld id="{18071FD0-DE57-D248-AE19-A425B24CD446}" type="slidenum">
              <a:rPr lang="en-US" smtClean="0"/>
              <a:t>18</a:t>
            </a:fld>
            <a:endParaRPr lang="en-US"/>
          </a:p>
        </p:txBody>
      </p:sp>
    </p:spTree>
    <p:extLst>
      <p:ext uri="{BB962C8B-B14F-4D97-AF65-F5344CB8AC3E}">
        <p14:creationId xmlns:p14="http://schemas.microsoft.com/office/powerpoint/2010/main" val="15602039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After he died, there were very dark times. Times when I questioned Why? Especially when I think about the great things he was capable and on the cusp of achieving. </a:t>
            </a:r>
          </a:p>
          <a:p>
            <a:r>
              <a:rPr lang="en-AU" sz="1200" kern="1200" dirty="0" smtClean="0">
                <a:solidFill>
                  <a:schemeClr val="tx1"/>
                </a:solidFill>
                <a:effectLst/>
                <a:latin typeface="+mn-lt"/>
                <a:ea typeface="+mn-ea"/>
                <a:cs typeface="+mn-cs"/>
              </a:rPr>
              <a:t>After some time, I let go of this question.</a:t>
            </a:r>
          </a:p>
          <a:p>
            <a:r>
              <a:rPr lang="en-AU" sz="1200" kern="1200" dirty="0" smtClean="0">
                <a:solidFill>
                  <a:schemeClr val="tx1"/>
                </a:solidFill>
                <a:effectLst/>
                <a:latin typeface="+mn-lt"/>
                <a:ea typeface="+mn-ea"/>
                <a:cs typeface="+mn-cs"/>
              </a:rPr>
              <a:t>But when I won </a:t>
            </a:r>
            <a:r>
              <a:rPr lang="en-AU" sz="1200" kern="1200" dirty="0" err="1" smtClean="0">
                <a:solidFill>
                  <a:schemeClr val="tx1"/>
                </a:solidFill>
                <a:effectLst/>
                <a:latin typeface="+mn-lt"/>
                <a:ea typeface="+mn-ea"/>
                <a:cs typeface="+mn-cs"/>
              </a:rPr>
              <a:t>FameLab</a:t>
            </a:r>
            <a:r>
              <a:rPr lang="en-AU" sz="1200" kern="1200" dirty="0" smtClean="0">
                <a:solidFill>
                  <a:schemeClr val="tx1"/>
                </a:solidFill>
                <a:effectLst/>
                <a:latin typeface="+mn-lt"/>
                <a:ea typeface="+mn-ea"/>
                <a:cs typeface="+mn-cs"/>
              </a:rPr>
              <a:t>, I received many messages from old friends, and even some kind strangers. But the most special messages were from people who said they knew my father and were very proud of </a:t>
            </a:r>
            <a:r>
              <a:rPr lang="en-AU" sz="1200" kern="1200" dirty="0" err="1" smtClean="0">
                <a:solidFill>
                  <a:schemeClr val="tx1"/>
                </a:solidFill>
                <a:effectLst/>
                <a:latin typeface="+mn-lt"/>
                <a:ea typeface="+mn-ea"/>
                <a:cs typeface="+mn-cs"/>
              </a:rPr>
              <a:t>Napi’s</a:t>
            </a:r>
            <a:r>
              <a:rPr lang="en-AU" sz="1200" kern="1200" dirty="0" smtClean="0">
                <a:solidFill>
                  <a:schemeClr val="tx1"/>
                </a:solidFill>
                <a:effectLst/>
                <a:latin typeface="+mn-lt"/>
                <a:ea typeface="+mn-ea"/>
                <a:cs typeface="+mn-cs"/>
              </a:rPr>
              <a:t> daughter.</a:t>
            </a:r>
          </a:p>
          <a:p>
            <a:r>
              <a:rPr lang="en-AU" sz="1200" kern="1200" dirty="0" smtClean="0">
                <a:solidFill>
                  <a:schemeClr val="tx1"/>
                </a:solidFill>
                <a:effectLst/>
                <a:latin typeface="+mn-lt"/>
                <a:ea typeface="+mn-ea"/>
                <a:cs typeface="+mn-cs"/>
              </a:rPr>
              <a:t>It made me reflect on my life from when he died, until today. </a:t>
            </a:r>
          </a:p>
          <a:p>
            <a:r>
              <a:rPr lang="en-AU" sz="1200" kern="1200" dirty="0" smtClean="0">
                <a:solidFill>
                  <a:schemeClr val="tx1"/>
                </a:solidFill>
                <a:effectLst/>
                <a:latin typeface="+mn-lt"/>
                <a:ea typeface="+mn-ea"/>
                <a:cs typeface="+mn-cs"/>
              </a:rPr>
              <a:t>And I remembered my question, Why?</a:t>
            </a:r>
          </a:p>
          <a:p>
            <a:endParaRPr lang="en-US" dirty="0"/>
          </a:p>
        </p:txBody>
      </p:sp>
      <p:sp>
        <p:nvSpPr>
          <p:cNvPr id="4" name="Slide Number Placeholder 3"/>
          <p:cNvSpPr>
            <a:spLocks noGrp="1"/>
          </p:cNvSpPr>
          <p:nvPr>
            <p:ph type="sldNum" sz="quarter" idx="10"/>
          </p:nvPr>
        </p:nvSpPr>
        <p:spPr/>
        <p:txBody>
          <a:bodyPr/>
          <a:lstStyle/>
          <a:p>
            <a:fld id="{18071FD0-DE57-D248-AE19-A425B24CD446}" type="slidenum">
              <a:rPr lang="en-US" smtClean="0"/>
              <a:t>19</a:t>
            </a:fld>
            <a:endParaRPr lang="en-US"/>
          </a:p>
        </p:txBody>
      </p:sp>
    </p:spTree>
    <p:extLst>
      <p:ext uri="{BB962C8B-B14F-4D97-AF65-F5344CB8AC3E}">
        <p14:creationId xmlns:p14="http://schemas.microsoft.com/office/powerpoint/2010/main" val="944492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We lived in a </a:t>
            </a:r>
            <a:r>
              <a:rPr lang="en-AU" sz="1200" kern="1200" dirty="0" err="1" smtClean="0">
                <a:solidFill>
                  <a:schemeClr val="tx1"/>
                </a:solidFill>
                <a:effectLst/>
                <a:latin typeface="+mn-lt"/>
                <a:ea typeface="+mn-ea"/>
                <a:cs typeface="+mn-cs"/>
              </a:rPr>
              <a:t>groundfloor</a:t>
            </a:r>
            <a:r>
              <a:rPr lang="en-AU" sz="1200" kern="1200" dirty="0" smtClean="0">
                <a:solidFill>
                  <a:schemeClr val="tx1"/>
                </a:solidFill>
                <a:effectLst/>
                <a:latin typeface="+mn-lt"/>
                <a:ea typeface="+mn-ea"/>
                <a:cs typeface="+mn-cs"/>
              </a:rPr>
              <a:t> apartment in Baltimore, had a little yard where she kept her hives.</a:t>
            </a:r>
          </a:p>
          <a:p>
            <a:endParaRPr lang="en-US" dirty="0"/>
          </a:p>
        </p:txBody>
      </p:sp>
      <p:sp>
        <p:nvSpPr>
          <p:cNvPr id="4" name="Slide Number Placeholder 3"/>
          <p:cNvSpPr>
            <a:spLocks noGrp="1"/>
          </p:cNvSpPr>
          <p:nvPr>
            <p:ph type="sldNum" sz="quarter" idx="10"/>
          </p:nvPr>
        </p:nvSpPr>
        <p:spPr/>
        <p:txBody>
          <a:bodyPr/>
          <a:lstStyle/>
          <a:p>
            <a:fld id="{18071FD0-DE57-D248-AE19-A425B24CD446}" type="slidenum">
              <a:rPr lang="en-US" smtClean="0"/>
              <a:t>2</a:t>
            </a:fld>
            <a:endParaRPr lang="en-US"/>
          </a:p>
        </p:txBody>
      </p:sp>
    </p:spTree>
    <p:extLst>
      <p:ext uri="{BB962C8B-B14F-4D97-AF65-F5344CB8AC3E}">
        <p14:creationId xmlns:p14="http://schemas.microsoft.com/office/powerpoint/2010/main" val="670467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Because my father died, I set the goal to go into research. </a:t>
            </a:r>
          </a:p>
          <a:p>
            <a:r>
              <a:rPr lang="en-AU" sz="1200" kern="1200" dirty="0" smtClean="0">
                <a:solidFill>
                  <a:schemeClr val="tx1"/>
                </a:solidFill>
                <a:effectLst/>
                <a:latin typeface="+mn-lt"/>
                <a:ea typeface="+mn-ea"/>
                <a:cs typeface="+mn-cs"/>
              </a:rPr>
              <a:t>And I set the goal to be trained in Global Disease Epidemiology &amp; Control. </a:t>
            </a:r>
          </a:p>
          <a:p>
            <a:r>
              <a:rPr lang="en-AU" sz="1200" kern="1200" dirty="0" smtClean="0">
                <a:solidFill>
                  <a:schemeClr val="tx1"/>
                </a:solidFill>
                <a:effectLst/>
                <a:latin typeface="+mn-lt"/>
                <a:ea typeface="+mn-ea"/>
                <a:cs typeface="+mn-cs"/>
              </a:rPr>
              <a:t>I set the goal to go to Johns Hopkins.</a:t>
            </a:r>
          </a:p>
          <a:p>
            <a:r>
              <a:rPr lang="en-AU" sz="1200" kern="1200" dirty="0" smtClean="0">
                <a:solidFill>
                  <a:schemeClr val="tx1"/>
                </a:solidFill>
                <a:effectLst/>
                <a:latin typeface="+mn-lt"/>
                <a:ea typeface="+mn-ea"/>
                <a:cs typeface="+mn-cs"/>
              </a:rPr>
              <a:t>These goals led me to knock on the door of Professor </a:t>
            </a:r>
            <a:r>
              <a:rPr lang="en-AU" sz="1200" kern="1200" dirty="0" err="1" smtClean="0">
                <a:solidFill>
                  <a:schemeClr val="tx1"/>
                </a:solidFill>
                <a:effectLst/>
                <a:latin typeface="+mn-lt"/>
                <a:ea typeface="+mn-ea"/>
                <a:cs typeface="+mn-cs"/>
              </a:rPr>
              <a:t>Zairi</a:t>
            </a:r>
            <a:r>
              <a:rPr lang="en-AU" sz="1200" kern="1200" dirty="0" smtClean="0">
                <a:solidFill>
                  <a:schemeClr val="tx1"/>
                </a:solidFill>
                <a:effectLst/>
                <a:latin typeface="+mn-lt"/>
                <a:ea typeface="+mn-ea"/>
                <a:cs typeface="+mn-cs"/>
              </a:rPr>
              <a:t> </a:t>
            </a:r>
            <a:r>
              <a:rPr lang="en-AU" sz="1200" kern="1200" dirty="0" err="1" smtClean="0">
                <a:solidFill>
                  <a:schemeClr val="tx1"/>
                </a:solidFill>
                <a:effectLst/>
                <a:latin typeface="+mn-lt"/>
                <a:ea typeface="+mn-ea"/>
                <a:cs typeface="+mn-cs"/>
              </a:rPr>
              <a:t>Jaal’s</a:t>
            </a:r>
            <a:r>
              <a:rPr lang="en-AU" sz="1200" kern="1200" dirty="0" smtClean="0">
                <a:solidFill>
                  <a:schemeClr val="tx1"/>
                </a:solidFill>
                <a:effectLst/>
                <a:latin typeface="+mn-lt"/>
                <a:ea typeface="+mn-ea"/>
                <a:cs typeface="+mn-cs"/>
              </a:rPr>
              <a:t> inbox, which led me to a fellowship with USM, which then led me to a fully-funded internship at WHO in Global Burden of Disease Study for viral hepatitis, which led me to a hepatitis meeting where I met my future supervisor and a PhD on tuberculosis biomarkers, which led me to a poorly made video of myself talking about tuberculosis biomarkers on YouTube.</a:t>
            </a:r>
          </a:p>
          <a:p>
            <a:endParaRPr lang="en-US" dirty="0"/>
          </a:p>
        </p:txBody>
      </p:sp>
      <p:sp>
        <p:nvSpPr>
          <p:cNvPr id="4" name="Slide Number Placeholder 3"/>
          <p:cNvSpPr>
            <a:spLocks noGrp="1"/>
          </p:cNvSpPr>
          <p:nvPr>
            <p:ph type="sldNum" sz="quarter" idx="10"/>
          </p:nvPr>
        </p:nvSpPr>
        <p:spPr/>
        <p:txBody>
          <a:bodyPr/>
          <a:lstStyle/>
          <a:p>
            <a:fld id="{18071FD0-DE57-D248-AE19-A425B24CD446}" type="slidenum">
              <a:rPr lang="en-US" smtClean="0"/>
              <a:t>20</a:t>
            </a:fld>
            <a:endParaRPr lang="en-US"/>
          </a:p>
        </p:txBody>
      </p:sp>
    </p:spTree>
    <p:extLst>
      <p:ext uri="{BB962C8B-B14F-4D97-AF65-F5344CB8AC3E}">
        <p14:creationId xmlns:p14="http://schemas.microsoft.com/office/powerpoint/2010/main" val="19472101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Finally, I set the goal to win the world’s biggest science communication competition in Cheltenham. And with some effort and help from others, </a:t>
            </a:r>
            <a:r>
              <a:rPr lang="en-AU" sz="1200" kern="1200" dirty="0" err="1" smtClean="0">
                <a:solidFill>
                  <a:schemeClr val="tx1"/>
                </a:solidFill>
                <a:effectLst/>
                <a:latin typeface="+mn-lt"/>
                <a:ea typeface="+mn-ea"/>
                <a:cs typeface="+mn-cs"/>
              </a:rPr>
              <a:t>alhamdulillah</a:t>
            </a:r>
            <a:r>
              <a:rPr lang="en-AU" sz="1200" kern="1200" dirty="0" smtClean="0">
                <a:solidFill>
                  <a:schemeClr val="tx1"/>
                </a:solidFill>
                <a:effectLst/>
                <a:latin typeface="+mn-lt"/>
                <a:ea typeface="+mn-ea"/>
                <a:cs typeface="+mn-cs"/>
              </a:rPr>
              <a:t> I did.</a:t>
            </a:r>
          </a:p>
          <a:p>
            <a:r>
              <a:rPr lang="en-AU" sz="1200" kern="1200" dirty="0" smtClean="0">
                <a:solidFill>
                  <a:schemeClr val="tx1"/>
                </a:solidFill>
                <a:effectLst/>
                <a:latin typeface="+mn-lt"/>
                <a:ea typeface="+mn-ea"/>
                <a:cs typeface="+mn-cs"/>
              </a:rPr>
              <a:t>This is the main reason I’ve been invited to talk you today, on How to be HEBAT.</a:t>
            </a:r>
          </a:p>
          <a:p>
            <a:r>
              <a:rPr lang="en-AU" sz="1200" kern="1200" dirty="0" smtClean="0">
                <a:solidFill>
                  <a:schemeClr val="tx1"/>
                </a:solidFill>
                <a:effectLst/>
                <a:latin typeface="+mn-lt"/>
                <a:ea typeface="+mn-ea"/>
                <a:cs typeface="+mn-cs"/>
              </a:rPr>
              <a:t>But I also believe that it was my opportunity to share with you memories of a great man.</a:t>
            </a:r>
          </a:p>
          <a:p>
            <a:r>
              <a:rPr lang="en-AU" sz="1200" kern="1200" dirty="0" smtClean="0">
                <a:solidFill>
                  <a:schemeClr val="tx1"/>
                </a:solidFill>
                <a:effectLst/>
                <a:latin typeface="+mn-lt"/>
                <a:ea typeface="+mn-ea"/>
                <a:cs typeface="+mn-cs"/>
              </a:rPr>
              <a:t>But, my </a:t>
            </a:r>
            <a:r>
              <a:rPr lang="en-AU" sz="1200" kern="1200" dirty="0" err="1" smtClean="0">
                <a:solidFill>
                  <a:schemeClr val="tx1"/>
                </a:solidFill>
                <a:effectLst/>
                <a:latin typeface="+mn-lt"/>
                <a:ea typeface="+mn-ea"/>
                <a:cs typeface="+mn-cs"/>
              </a:rPr>
              <a:t>embarassing</a:t>
            </a:r>
            <a:r>
              <a:rPr lang="en-AU" sz="1200" kern="1200" dirty="0" smtClean="0">
                <a:solidFill>
                  <a:schemeClr val="tx1"/>
                </a:solidFill>
                <a:effectLst/>
                <a:latin typeface="+mn-lt"/>
                <a:ea typeface="+mn-ea"/>
                <a:cs typeface="+mn-cs"/>
              </a:rPr>
              <a:t> disclaimer is this: I don’t have the recipe on how to be great.</a:t>
            </a:r>
          </a:p>
          <a:p>
            <a:r>
              <a:rPr lang="en-AU" sz="1200" kern="1200" dirty="0" smtClean="0">
                <a:solidFill>
                  <a:schemeClr val="tx1"/>
                </a:solidFill>
                <a:effectLst/>
                <a:latin typeface="+mn-lt"/>
                <a:ea typeface="+mn-ea"/>
                <a:cs typeface="+mn-cs"/>
              </a:rPr>
              <a:t>But, I hope you leave today with the following three messages:</a:t>
            </a:r>
          </a:p>
          <a:p>
            <a:r>
              <a:rPr lang="en-AU" sz="1200" kern="1200" dirty="0" smtClean="0">
                <a:solidFill>
                  <a:schemeClr val="tx1"/>
                </a:solidFill>
                <a:effectLst/>
                <a:latin typeface="+mn-lt"/>
                <a:ea typeface="+mn-ea"/>
                <a:cs typeface="+mn-cs"/>
              </a:rPr>
              <a:t> </a:t>
            </a:r>
          </a:p>
          <a:p>
            <a:endParaRPr lang="en-AU"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8071FD0-DE57-D248-AE19-A425B24CD446}" type="slidenum">
              <a:rPr lang="en-US" smtClean="0"/>
              <a:t>21</a:t>
            </a:fld>
            <a:endParaRPr lang="en-US"/>
          </a:p>
        </p:txBody>
      </p:sp>
    </p:spTree>
    <p:extLst>
      <p:ext uri="{BB962C8B-B14F-4D97-AF65-F5344CB8AC3E}">
        <p14:creationId xmlns:p14="http://schemas.microsoft.com/office/powerpoint/2010/main" val="788962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One, Great things require first a goal and some effort. And there is much satisfaction in putting your soul and effort into achieving a goal. </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8071FD0-DE57-D248-AE19-A425B24CD446}" type="slidenum">
              <a:rPr lang="en-US" smtClean="0"/>
              <a:t>22</a:t>
            </a:fld>
            <a:endParaRPr lang="en-US"/>
          </a:p>
        </p:txBody>
      </p:sp>
    </p:spTree>
    <p:extLst>
      <p:ext uri="{BB962C8B-B14F-4D97-AF65-F5344CB8AC3E}">
        <p14:creationId xmlns:p14="http://schemas.microsoft.com/office/powerpoint/2010/main" val="29068730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Two, Great things can also be small things. Sometimes a silent great act that only we alone can appreciate can lead to greater acts with greater impact to those around us.</a:t>
            </a:r>
          </a:p>
          <a:p>
            <a:endParaRPr lang="en-US" dirty="0"/>
          </a:p>
        </p:txBody>
      </p:sp>
      <p:sp>
        <p:nvSpPr>
          <p:cNvPr id="4" name="Slide Number Placeholder 3"/>
          <p:cNvSpPr>
            <a:spLocks noGrp="1"/>
          </p:cNvSpPr>
          <p:nvPr>
            <p:ph type="sldNum" sz="quarter" idx="10"/>
          </p:nvPr>
        </p:nvSpPr>
        <p:spPr/>
        <p:txBody>
          <a:bodyPr/>
          <a:lstStyle/>
          <a:p>
            <a:fld id="{18071FD0-DE57-D248-AE19-A425B24CD446}" type="slidenum">
              <a:rPr lang="en-US" smtClean="0"/>
              <a:t>23</a:t>
            </a:fld>
            <a:endParaRPr lang="en-US"/>
          </a:p>
        </p:txBody>
      </p:sp>
    </p:spTree>
    <p:extLst>
      <p:ext uri="{BB962C8B-B14F-4D97-AF65-F5344CB8AC3E}">
        <p14:creationId xmlns:p14="http://schemas.microsoft.com/office/powerpoint/2010/main" val="24253176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Three, Greatness comes to the players, not the pawns. For even if there is room for greatness in destitution and adversity, a pawn may succumb to the situation. But a player will take charge of challenges and transform these into opportunities. </a:t>
            </a:r>
          </a:p>
          <a:p>
            <a:r>
              <a:rPr lang="en-AU" sz="1200" kern="1200" dirty="0" smtClean="0">
                <a:solidFill>
                  <a:schemeClr val="tx1"/>
                </a:solidFill>
                <a:effectLst/>
                <a:latin typeface="+mn-lt"/>
                <a:ea typeface="+mn-ea"/>
                <a:cs typeface="+mn-cs"/>
              </a:rPr>
              <a:t>Anyone and everyone has the God-given capacity to do great things. </a:t>
            </a:r>
          </a:p>
          <a:p>
            <a:r>
              <a:rPr lang="en-AU" sz="1200" kern="1200" dirty="0" smtClean="0">
                <a:solidFill>
                  <a:schemeClr val="tx1"/>
                </a:solidFill>
                <a:effectLst/>
                <a:latin typeface="+mn-lt"/>
                <a:ea typeface="+mn-ea"/>
                <a:cs typeface="+mn-cs"/>
              </a:rPr>
              <a:t>It can be as fleeting, and as insignificant as building an igloo with a few friends.</a:t>
            </a:r>
          </a:p>
          <a:p>
            <a:r>
              <a:rPr lang="en-AU" sz="1200" kern="1200" dirty="0" smtClean="0">
                <a:solidFill>
                  <a:schemeClr val="tx1"/>
                </a:solidFill>
                <a:effectLst/>
                <a:latin typeface="+mn-lt"/>
                <a:ea typeface="+mn-ea"/>
                <a:cs typeface="+mn-cs"/>
              </a:rPr>
              <a:t>It can be as momentous as producing a play or winning a competition.</a:t>
            </a:r>
          </a:p>
          <a:p>
            <a:r>
              <a:rPr lang="en-AU" sz="1200" kern="1200" dirty="0" smtClean="0">
                <a:solidFill>
                  <a:schemeClr val="tx1"/>
                </a:solidFill>
                <a:effectLst/>
                <a:latin typeface="+mn-lt"/>
                <a:ea typeface="+mn-ea"/>
                <a:cs typeface="+mn-cs"/>
              </a:rPr>
              <a:t>It can be as simple as writing a letter to help your family.</a:t>
            </a:r>
          </a:p>
          <a:p>
            <a:r>
              <a:rPr lang="en-AU" sz="1200" kern="1200" dirty="0" smtClean="0">
                <a:solidFill>
                  <a:schemeClr val="tx1"/>
                </a:solidFill>
                <a:effectLst/>
                <a:latin typeface="+mn-lt"/>
                <a:ea typeface="+mn-ea"/>
                <a:cs typeface="+mn-cs"/>
              </a:rPr>
              <a:t>Some of these great things will be recognized by peers and awarding bodies and you can list them on a resume. </a:t>
            </a:r>
          </a:p>
          <a:p>
            <a:r>
              <a:rPr lang="en-AU" sz="1200" kern="1200" dirty="0" smtClean="0">
                <a:solidFill>
                  <a:schemeClr val="tx1"/>
                </a:solidFill>
                <a:effectLst/>
                <a:latin typeface="+mn-lt"/>
                <a:ea typeface="+mn-ea"/>
                <a:cs typeface="+mn-cs"/>
              </a:rPr>
              <a:t>But some only you will appreciate—but do them anyway.</a:t>
            </a:r>
          </a:p>
          <a:p>
            <a:r>
              <a:rPr lang="en-AU" sz="1200" kern="1200" dirty="0" smtClean="0">
                <a:solidFill>
                  <a:schemeClr val="tx1"/>
                </a:solidFill>
                <a:effectLst/>
                <a:latin typeface="+mn-lt"/>
                <a:ea typeface="+mn-ea"/>
                <a:cs typeface="+mn-cs"/>
              </a:rPr>
              <a:t> </a:t>
            </a:r>
          </a:p>
          <a:p>
            <a:r>
              <a:rPr lang="en-AU" sz="1200" kern="1200" dirty="0" smtClean="0">
                <a:solidFill>
                  <a:schemeClr val="tx1"/>
                </a:solidFill>
                <a:effectLst/>
                <a:latin typeface="+mn-lt"/>
                <a:ea typeface="+mn-ea"/>
                <a:cs typeface="+mn-cs"/>
              </a:rPr>
              <a:t>We can all be HEBAT in our own way on our own scale.</a:t>
            </a:r>
          </a:p>
          <a:p>
            <a:endParaRPr lang="en-US" dirty="0"/>
          </a:p>
        </p:txBody>
      </p:sp>
      <p:sp>
        <p:nvSpPr>
          <p:cNvPr id="4" name="Slide Number Placeholder 3"/>
          <p:cNvSpPr>
            <a:spLocks noGrp="1"/>
          </p:cNvSpPr>
          <p:nvPr>
            <p:ph type="sldNum" sz="quarter" idx="10"/>
          </p:nvPr>
        </p:nvSpPr>
        <p:spPr/>
        <p:txBody>
          <a:bodyPr/>
          <a:lstStyle/>
          <a:p>
            <a:fld id="{18071FD0-DE57-D248-AE19-A425B24CD446}" type="slidenum">
              <a:rPr lang="en-US" smtClean="0"/>
              <a:t>24</a:t>
            </a:fld>
            <a:endParaRPr lang="en-US"/>
          </a:p>
        </p:txBody>
      </p:sp>
    </p:spTree>
    <p:extLst>
      <p:ext uri="{BB962C8B-B14F-4D97-AF65-F5344CB8AC3E}">
        <p14:creationId xmlns:p14="http://schemas.microsoft.com/office/powerpoint/2010/main" val="8576484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So I’m sorry, I can’t tell you exactly how to get there. But I hope I’ve convinced you to try.</a:t>
            </a:r>
          </a:p>
          <a:p>
            <a:r>
              <a:rPr lang="en-AU" sz="1200" kern="1200" dirty="0" smtClean="0">
                <a:solidFill>
                  <a:schemeClr val="tx1"/>
                </a:solidFill>
                <a:effectLst/>
                <a:latin typeface="+mn-lt"/>
                <a:ea typeface="+mn-ea"/>
                <a:cs typeface="+mn-cs"/>
              </a:rPr>
              <a:t>Set some goals, put some effort, remember that greatness comes in all shapes and sizes, and take charge of your life.</a:t>
            </a:r>
          </a:p>
          <a:p>
            <a:r>
              <a:rPr lang="en-AU" sz="1200" kern="1200" dirty="0" smtClean="0">
                <a:solidFill>
                  <a:schemeClr val="tx1"/>
                </a:solidFill>
                <a:effectLst/>
                <a:latin typeface="+mn-lt"/>
                <a:ea typeface="+mn-ea"/>
                <a:cs typeface="+mn-cs"/>
              </a:rPr>
              <a:t>So even if life gives you lemons, I hope you endeavour to sell some lemonade.</a:t>
            </a:r>
          </a:p>
          <a:p>
            <a:r>
              <a:rPr lang="en-AU" sz="1200" kern="1200" dirty="0" smtClean="0">
                <a:solidFill>
                  <a:schemeClr val="tx1"/>
                </a:solidFill>
                <a:effectLst/>
                <a:latin typeface="+mn-lt"/>
                <a:ea typeface="+mn-ea"/>
                <a:cs typeface="+mn-cs"/>
              </a:rPr>
              <a:t>Even if life gives you loss, I hope you endeavour to gain.</a:t>
            </a:r>
          </a:p>
          <a:p>
            <a:r>
              <a:rPr lang="en-AU" sz="1200" kern="1200" dirty="0" smtClean="0">
                <a:solidFill>
                  <a:schemeClr val="tx1"/>
                </a:solidFill>
                <a:effectLst/>
                <a:latin typeface="+mn-lt"/>
                <a:ea typeface="+mn-ea"/>
                <a:cs typeface="+mn-cs"/>
              </a:rPr>
              <a:t>And if ever life gives you a </a:t>
            </a:r>
            <a:r>
              <a:rPr lang="en-AU" sz="1200" kern="1200" dirty="0" err="1" smtClean="0">
                <a:solidFill>
                  <a:schemeClr val="tx1"/>
                </a:solidFill>
                <a:effectLst/>
                <a:latin typeface="+mn-lt"/>
                <a:ea typeface="+mn-ea"/>
                <a:cs typeface="+mn-cs"/>
              </a:rPr>
              <a:t>snowmageddon</a:t>
            </a:r>
            <a:r>
              <a:rPr lang="en-AU" sz="1200" kern="1200" dirty="0" smtClean="0">
                <a:solidFill>
                  <a:schemeClr val="tx1"/>
                </a:solidFill>
                <a:effectLst/>
                <a:latin typeface="+mn-lt"/>
                <a:ea typeface="+mn-ea"/>
                <a:cs typeface="+mn-cs"/>
              </a:rPr>
              <a:t>, I hope you endeavour to build an igloo. It’s really fun!</a:t>
            </a:r>
          </a:p>
          <a:p>
            <a:endParaRPr lang="en-US" dirty="0"/>
          </a:p>
        </p:txBody>
      </p:sp>
      <p:sp>
        <p:nvSpPr>
          <p:cNvPr id="4" name="Slide Number Placeholder 3"/>
          <p:cNvSpPr>
            <a:spLocks noGrp="1"/>
          </p:cNvSpPr>
          <p:nvPr>
            <p:ph type="sldNum" sz="quarter" idx="10"/>
          </p:nvPr>
        </p:nvSpPr>
        <p:spPr/>
        <p:txBody>
          <a:bodyPr/>
          <a:lstStyle/>
          <a:p>
            <a:fld id="{18071FD0-DE57-D248-AE19-A425B24CD446}" type="slidenum">
              <a:rPr lang="en-US" smtClean="0"/>
              <a:t>25</a:t>
            </a:fld>
            <a:endParaRPr lang="en-US"/>
          </a:p>
        </p:txBody>
      </p:sp>
    </p:spTree>
    <p:extLst>
      <p:ext uri="{BB962C8B-B14F-4D97-AF65-F5344CB8AC3E}">
        <p14:creationId xmlns:p14="http://schemas.microsoft.com/office/powerpoint/2010/main" val="3411650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The city of Baltimore is famous for a few things: its homicide rate, crab cakes and the </a:t>
            </a:r>
            <a:r>
              <a:rPr lang="en-AU" sz="1200" kern="1200" dirty="0" err="1" smtClean="0">
                <a:solidFill>
                  <a:schemeClr val="tx1"/>
                </a:solidFill>
                <a:effectLst/>
                <a:latin typeface="+mn-lt"/>
                <a:ea typeface="+mn-ea"/>
                <a:cs typeface="+mn-cs"/>
              </a:rPr>
              <a:t>hon</a:t>
            </a:r>
            <a:r>
              <a:rPr lang="en-AU" sz="1200" kern="1200" dirty="0" smtClean="0">
                <a:solidFill>
                  <a:schemeClr val="tx1"/>
                </a:solidFill>
                <a:effectLst/>
                <a:latin typeface="+mn-lt"/>
                <a:ea typeface="+mn-ea"/>
                <a:cs typeface="+mn-cs"/>
              </a:rPr>
              <a:t> hair. </a:t>
            </a:r>
          </a:p>
          <a:p>
            <a:r>
              <a:rPr lang="en-AU" sz="1200" kern="1200" dirty="0" smtClean="0">
                <a:solidFill>
                  <a:schemeClr val="tx1"/>
                </a:solidFill>
                <a:effectLst/>
                <a:latin typeface="+mn-lt"/>
                <a:ea typeface="+mn-ea"/>
                <a:cs typeface="+mn-cs"/>
              </a:rPr>
              <a:t>It’s not famous for having a lot of snow. </a:t>
            </a:r>
          </a:p>
          <a:p>
            <a:endParaRPr lang="en-US" dirty="0"/>
          </a:p>
        </p:txBody>
      </p:sp>
      <p:sp>
        <p:nvSpPr>
          <p:cNvPr id="4" name="Slide Number Placeholder 3"/>
          <p:cNvSpPr>
            <a:spLocks noGrp="1"/>
          </p:cNvSpPr>
          <p:nvPr>
            <p:ph type="sldNum" sz="quarter" idx="10"/>
          </p:nvPr>
        </p:nvSpPr>
        <p:spPr/>
        <p:txBody>
          <a:bodyPr/>
          <a:lstStyle/>
          <a:p>
            <a:fld id="{18071FD0-DE57-D248-AE19-A425B24CD446}" type="slidenum">
              <a:rPr lang="en-US" smtClean="0"/>
              <a:t>3</a:t>
            </a:fld>
            <a:endParaRPr lang="en-US"/>
          </a:p>
        </p:txBody>
      </p:sp>
    </p:spTree>
    <p:extLst>
      <p:ext uri="{BB962C8B-B14F-4D97-AF65-F5344CB8AC3E}">
        <p14:creationId xmlns:p14="http://schemas.microsoft.com/office/powerpoint/2010/main" val="1688159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But in the short time I was there, we had what the city called a </a:t>
            </a:r>
            <a:r>
              <a:rPr lang="en-AU" sz="1200" kern="1200" dirty="0" err="1" smtClean="0">
                <a:solidFill>
                  <a:schemeClr val="tx1"/>
                </a:solidFill>
                <a:effectLst/>
                <a:latin typeface="+mn-lt"/>
                <a:ea typeface="+mn-ea"/>
                <a:cs typeface="+mn-cs"/>
              </a:rPr>
              <a:t>snowmageddon</a:t>
            </a:r>
            <a:r>
              <a:rPr lang="en-AU" sz="1200" kern="1200" dirty="0" smtClean="0">
                <a:solidFill>
                  <a:schemeClr val="tx1"/>
                </a:solidFill>
                <a:effectLst/>
                <a:latin typeface="+mn-lt"/>
                <a:ea typeface="+mn-ea"/>
                <a:cs typeface="+mn-cs"/>
              </a:rPr>
              <a:t>. </a:t>
            </a:r>
          </a:p>
          <a:p>
            <a:r>
              <a:rPr lang="en-AU" sz="1200" kern="1200" dirty="0" smtClean="0">
                <a:solidFill>
                  <a:schemeClr val="tx1"/>
                </a:solidFill>
                <a:effectLst/>
                <a:latin typeface="+mn-lt"/>
                <a:ea typeface="+mn-ea"/>
                <a:cs typeface="+mn-cs"/>
              </a:rPr>
              <a:t>In fact, we had three that year—and all three ranked in the top 10 biggest snowfalls in Baltimore history.</a:t>
            </a:r>
          </a:p>
          <a:p>
            <a:endParaRPr lang="en-US" dirty="0"/>
          </a:p>
        </p:txBody>
      </p:sp>
      <p:sp>
        <p:nvSpPr>
          <p:cNvPr id="4" name="Slide Number Placeholder 3"/>
          <p:cNvSpPr>
            <a:spLocks noGrp="1"/>
          </p:cNvSpPr>
          <p:nvPr>
            <p:ph type="sldNum" sz="quarter" idx="10"/>
          </p:nvPr>
        </p:nvSpPr>
        <p:spPr/>
        <p:txBody>
          <a:bodyPr/>
          <a:lstStyle/>
          <a:p>
            <a:fld id="{18071FD0-DE57-D248-AE19-A425B24CD446}" type="slidenum">
              <a:rPr lang="en-US" smtClean="0"/>
              <a:t>4</a:t>
            </a:fld>
            <a:endParaRPr lang="en-US"/>
          </a:p>
        </p:txBody>
      </p:sp>
    </p:spTree>
    <p:extLst>
      <p:ext uri="{BB962C8B-B14F-4D97-AF65-F5344CB8AC3E}">
        <p14:creationId xmlns:p14="http://schemas.microsoft.com/office/powerpoint/2010/main" val="828909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For the worst </a:t>
            </a:r>
            <a:r>
              <a:rPr lang="en-AU" sz="1200" kern="1200" dirty="0" err="1" smtClean="0">
                <a:solidFill>
                  <a:schemeClr val="tx1"/>
                </a:solidFill>
                <a:effectLst/>
                <a:latin typeface="+mn-lt"/>
                <a:ea typeface="+mn-ea"/>
                <a:cs typeface="+mn-cs"/>
              </a:rPr>
              <a:t>snowmageddon</a:t>
            </a:r>
            <a:r>
              <a:rPr lang="en-AU" sz="1200" kern="1200" dirty="0" smtClean="0">
                <a:solidFill>
                  <a:schemeClr val="tx1"/>
                </a:solidFill>
                <a:effectLst/>
                <a:latin typeface="+mn-lt"/>
                <a:ea typeface="+mn-ea"/>
                <a:cs typeface="+mn-cs"/>
              </a:rPr>
              <a:t>, a two-day emergency holiday was declared because the city was completely unprepared and everyone was snowed in. </a:t>
            </a:r>
          </a:p>
          <a:p>
            <a:pPr marL="0" marR="0" indent="0" algn="l" defTabSz="4572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In the post-</a:t>
            </a:r>
            <a:r>
              <a:rPr lang="en-AU" sz="1200" kern="1200" dirty="0" err="1" smtClean="0">
                <a:solidFill>
                  <a:schemeClr val="tx1"/>
                </a:solidFill>
                <a:effectLst/>
                <a:latin typeface="+mn-lt"/>
                <a:ea typeface="+mn-ea"/>
                <a:cs typeface="+mn-cs"/>
              </a:rPr>
              <a:t>snowmageddon</a:t>
            </a:r>
            <a:r>
              <a:rPr lang="en-AU" sz="1200" kern="1200" dirty="0" smtClean="0">
                <a:solidFill>
                  <a:schemeClr val="tx1"/>
                </a:solidFill>
                <a:effectLst/>
                <a:latin typeface="+mn-lt"/>
                <a:ea typeface="+mn-ea"/>
                <a:cs typeface="+mn-cs"/>
              </a:rPr>
              <a:t> morning, our yard had snow up to my thighs. </a:t>
            </a:r>
          </a:p>
          <a:p>
            <a:endParaRPr lang="en-AU"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8071FD0-DE57-D248-AE19-A425B24CD446}" type="slidenum">
              <a:rPr lang="en-US" smtClean="0"/>
              <a:t>5</a:t>
            </a:fld>
            <a:endParaRPr lang="en-US"/>
          </a:p>
        </p:txBody>
      </p:sp>
    </p:spTree>
    <p:extLst>
      <p:ext uri="{BB962C8B-B14F-4D97-AF65-F5344CB8AC3E}">
        <p14:creationId xmlns:p14="http://schemas.microsoft.com/office/powerpoint/2010/main" val="392193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So while we were enjoying some fresh ice </a:t>
            </a:r>
            <a:r>
              <a:rPr lang="en-AU" sz="1200" kern="1200" dirty="0" err="1" smtClean="0">
                <a:solidFill>
                  <a:schemeClr val="tx1"/>
                </a:solidFill>
                <a:effectLst/>
                <a:latin typeface="+mn-lt"/>
                <a:ea typeface="+mn-ea"/>
                <a:cs typeface="+mn-cs"/>
              </a:rPr>
              <a:t>kacang</a:t>
            </a:r>
            <a:r>
              <a:rPr lang="en-AU" sz="1200" kern="1200" dirty="0" smtClean="0">
                <a:solidFill>
                  <a:schemeClr val="tx1"/>
                </a:solidFill>
                <a:effectLst/>
                <a:latin typeface="+mn-lt"/>
                <a:ea typeface="+mn-ea"/>
                <a:cs typeface="+mn-cs"/>
              </a:rPr>
              <a:t> for breakfast, we wondered what do we do with all this time and all this snow?</a:t>
            </a:r>
          </a:p>
          <a:p>
            <a:endParaRPr lang="en-US" dirty="0"/>
          </a:p>
        </p:txBody>
      </p:sp>
      <p:sp>
        <p:nvSpPr>
          <p:cNvPr id="4" name="Slide Number Placeholder 3"/>
          <p:cNvSpPr>
            <a:spLocks noGrp="1"/>
          </p:cNvSpPr>
          <p:nvPr>
            <p:ph type="sldNum" sz="quarter" idx="10"/>
          </p:nvPr>
        </p:nvSpPr>
        <p:spPr/>
        <p:txBody>
          <a:bodyPr/>
          <a:lstStyle/>
          <a:p>
            <a:fld id="{18071FD0-DE57-D248-AE19-A425B24CD446}" type="slidenum">
              <a:rPr lang="en-US" smtClean="0"/>
              <a:t>6</a:t>
            </a:fld>
            <a:endParaRPr lang="en-US"/>
          </a:p>
        </p:txBody>
      </p:sp>
    </p:spTree>
    <p:extLst>
      <p:ext uri="{BB962C8B-B14F-4D97-AF65-F5344CB8AC3E}">
        <p14:creationId xmlns:p14="http://schemas.microsoft.com/office/powerpoint/2010/main" val="1352739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Why not turn it into an igloo? So we </a:t>
            </a:r>
            <a:r>
              <a:rPr lang="en-AU" sz="1200" kern="1200" dirty="0" err="1" smtClean="0">
                <a:solidFill>
                  <a:schemeClr val="tx1"/>
                </a:solidFill>
                <a:effectLst/>
                <a:latin typeface="+mn-lt"/>
                <a:ea typeface="+mn-ea"/>
                <a:cs typeface="+mn-cs"/>
              </a:rPr>
              <a:t>YouTubed</a:t>
            </a:r>
            <a:r>
              <a:rPr lang="en-AU" sz="1200" kern="1200" dirty="0" smtClean="0">
                <a:solidFill>
                  <a:schemeClr val="tx1"/>
                </a:solidFill>
                <a:effectLst/>
                <a:latin typeface="+mn-lt"/>
                <a:ea typeface="+mn-ea"/>
                <a:cs typeface="+mn-cs"/>
              </a:rPr>
              <a:t> a protocol, located some brick-</a:t>
            </a:r>
            <a:r>
              <a:rPr lang="en-AU" sz="1200" kern="1200" dirty="0" err="1" smtClean="0">
                <a:solidFill>
                  <a:schemeClr val="tx1"/>
                </a:solidFill>
                <a:effectLst/>
                <a:latin typeface="+mn-lt"/>
                <a:ea typeface="+mn-ea"/>
                <a:cs typeface="+mn-cs"/>
              </a:rPr>
              <a:t>molding</a:t>
            </a:r>
            <a:r>
              <a:rPr lang="en-AU" sz="1200" kern="1200" dirty="0" smtClean="0">
                <a:solidFill>
                  <a:schemeClr val="tx1"/>
                </a:solidFill>
                <a:effectLst/>
                <a:latin typeface="+mn-lt"/>
                <a:ea typeface="+mn-ea"/>
                <a:cs typeface="+mn-cs"/>
              </a:rPr>
              <a:t> containers, which happened to be my </a:t>
            </a:r>
            <a:r>
              <a:rPr lang="en-AU" sz="1200" kern="1200" dirty="0" err="1" smtClean="0">
                <a:solidFill>
                  <a:schemeClr val="tx1"/>
                </a:solidFill>
                <a:effectLst/>
                <a:latin typeface="+mn-lt"/>
                <a:ea typeface="+mn-ea"/>
                <a:cs typeface="+mn-cs"/>
              </a:rPr>
              <a:t>Toyogo</a:t>
            </a:r>
            <a:r>
              <a:rPr lang="en-AU" sz="1200" kern="1200" dirty="0" smtClean="0">
                <a:solidFill>
                  <a:schemeClr val="tx1"/>
                </a:solidFill>
                <a:effectLst/>
                <a:latin typeface="+mn-lt"/>
                <a:ea typeface="+mn-ea"/>
                <a:cs typeface="+mn-cs"/>
              </a:rPr>
              <a:t> drawers and we called in some like-minded friends.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AU"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8071FD0-DE57-D248-AE19-A425B24CD446}" type="slidenum">
              <a:rPr lang="en-US" smtClean="0"/>
              <a:t>7</a:t>
            </a:fld>
            <a:endParaRPr lang="en-US"/>
          </a:p>
        </p:txBody>
      </p:sp>
    </p:spTree>
    <p:extLst>
      <p:ext uri="{BB962C8B-B14F-4D97-AF65-F5344CB8AC3E}">
        <p14:creationId xmlns:p14="http://schemas.microsoft.com/office/powerpoint/2010/main" val="65178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After two-days of in the freezing cold.</a:t>
            </a:r>
            <a:r>
              <a:rPr lang="en-AU" sz="1200" kern="1200" baseline="0" dirty="0" smtClean="0">
                <a:solidFill>
                  <a:schemeClr val="tx1"/>
                </a:solidFill>
                <a:effectLst/>
                <a:latin typeface="+mn-lt"/>
                <a:ea typeface="+mn-ea"/>
                <a:cs typeface="+mn-cs"/>
              </a:rPr>
              <a:t> W</a:t>
            </a:r>
            <a:r>
              <a:rPr lang="en-AU" sz="1200" kern="1200" dirty="0" smtClean="0">
                <a:solidFill>
                  <a:schemeClr val="tx1"/>
                </a:solidFill>
                <a:effectLst/>
                <a:latin typeface="+mn-lt"/>
                <a:ea typeface="+mn-ea"/>
                <a:cs typeface="+mn-cs"/>
              </a:rPr>
              <a:t>orking day </a:t>
            </a:r>
            <a:endParaRPr lang="en-US" dirty="0"/>
          </a:p>
        </p:txBody>
      </p:sp>
      <p:sp>
        <p:nvSpPr>
          <p:cNvPr id="4" name="Slide Number Placeholder 3"/>
          <p:cNvSpPr>
            <a:spLocks noGrp="1"/>
          </p:cNvSpPr>
          <p:nvPr>
            <p:ph type="sldNum" sz="quarter" idx="10"/>
          </p:nvPr>
        </p:nvSpPr>
        <p:spPr/>
        <p:txBody>
          <a:bodyPr/>
          <a:lstStyle/>
          <a:p>
            <a:fld id="{18071FD0-DE57-D248-AE19-A425B24CD446}" type="slidenum">
              <a:rPr lang="en-US" smtClean="0"/>
              <a:t>8</a:t>
            </a:fld>
            <a:endParaRPr lang="en-US"/>
          </a:p>
        </p:txBody>
      </p:sp>
    </p:spTree>
    <p:extLst>
      <p:ext uri="{BB962C8B-B14F-4D97-AF65-F5344CB8AC3E}">
        <p14:creationId xmlns:p14="http://schemas.microsoft.com/office/powerpoint/2010/main" val="3930822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and night</a:t>
            </a:r>
            <a:endParaRPr lang="en-US" dirty="0"/>
          </a:p>
        </p:txBody>
      </p:sp>
      <p:sp>
        <p:nvSpPr>
          <p:cNvPr id="4" name="Slide Number Placeholder 3"/>
          <p:cNvSpPr>
            <a:spLocks noGrp="1"/>
          </p:cNvSpPr>
          <p:nvPr>
            <p:ph type="sldNum" sz="quarter" idx="10"/>
          </p:nvPr>
        </p:nvSpPr>
        <p:spPr/>
        <p:txBody>
          <a:bodyPr/>
          <a:lstStyle/>
          <a:p>
            <a:fld id="{18071FD0-DE57-D248-AE19-A425B24CD446}" type="slidenum">
              <a:rPr lang="en-US" smtClean="0"/>
              <a:t>9</a:t>
            </a:fld>
            <a:endParaRPr lang="en-US"/>
          </a:p>
        </p:txBody>
      </p:sp>
    </p:spTree>
    <p:extLst>
      <p:ext uri="{BB962C8B-B14F-4D97-AF65-F5344CB8AC3E}">
        <p14:creationId xmlns:p14="http://schemas.microsoft.com/office/powerpoint/2010/main" val="2626415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p>
            <a:fld id="{3E8B5F5E-5C5B-B54D-B236-6EFF1D5E0DB8}" type="datetimeFigureOut">
              <a:rPr lang="en-US" smtClean="0"/>
              <a:t>17/10/18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4F8904-5E88-C348-B018-3C79871B280E}" type="slidenum">
              <a:rPr lang="en-US" smtClean="0"/>
              <a:t>‹#›</a:t>
            </a:fld>
            <a:endParaRPr lang="en-US"/>
          </a:p>
        </p:txBody>
      </p:sp>
    </p:spTree>
    <p:extLst>
      <p:ext uri="{BB962C8B-B14F-4D97-AF65-F5344CB8AC3E}">
        <p14:creationId xmlns:p14="http://schemas.microsoft.com/office/powerpoint/2010/main" val="1785492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3E8B5F5E-5C5B-B54D-B236-6EFF1D5E0DB8}" type="datetimeFigureOut">
              <a:rPr lang="en-US" smtClean="0"/>
              <a:t>17/10/18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4F8904-5E88-C348-B018-3C79871B280E}" type="slidenum">
              <a:rPr lang="en-US" smtClean="0"/>
              <a:t>‹#›</a:t>
            </a:fld>
            <a:endParaRPr lang="en-US"/>
          </a:p>
        </p:txBody>
      </p:sp>
    </p:spTree>
    <p:extLst>
      <p:ext uri="{BB962C8B-B14F-4D97-AF65-F5344CB8AC3E}">
        <p14:creationId xmlns:p14="http://schemas.microsoft.com/office/powerpoint/2010/main" val="3598785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3E8B5F5E-5C5B-B54D-B236-6EFF1D5E0DB8}" type="datetimeFigureOut">
              <a:rPr lang="en-US" smtClean="0"/>
              <a:t>17/10/18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4F8904-5E88-C348-B018-3C79871B280E}" type="slidenum">
              <a:rPr lang="en-US" smtClean="0"/>
              <a:t>‹#›</a:t>
            </a:fld>
            <a:endParaRPr lang="en-US"/>
          </a:p>
        </p:txBody>
      </p:sp>
    </p:spTree>
    <p:extLst>
      <p:ext uri="{BB962C8B-B14F-4D97-AF65-F5344CB8AC3E}">
        <p14:creationId xmlns:p14="http://schemas.microsoft.com/office/powerpoint/2010/main" val="2700600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3E8B5F5E-5C5B-B54D-B236-6EFF1D5E0DB8}" type="datetimeFigureOut">
              <a:rPr lang="en-US" smtClean="0"/>
              <a:t>17/10/18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4F8904-5E88-C348-B018-3C79871B280E}" type="slidenum">
              <a:rPr lang="en-US" smtClean="0"/>
              <a:t>‹#›</a:t>
            </a:fld>
            <a:endParaRPr lang="en-US"/>
          </a:p>
        </p:txBody>
      </p:sp>
    </p:spTree>
    <p:extLst>
      <p:ext uri="{BB962C8B-B14F-4D97-AF65-F5344CB8AC3E}">
        <p14:creationId xmlns:p14="http://schemas.microsoft.com/office/powerpoint/2010/main" val="1415885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fld id="{3E8B5F5E-5C5B-B54D-B236-6EFF1D5E0DB8}" type="datetimeFigureOut">
              <a:rPr lang="en-US" smtClean="0"/>
              <a:t>17/10/18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4F8904-5E88-C348-B018-3C79871B280E}" type="slidenum">
              <a:rPr lang="en-US" smtClean="0"/>
              <a:t>‹#›</a:t>
            </a:fld>
            <a:endParaRPr lang="en-US"/>
          </a:p>
        </p:txBody>
      </p:sp>
    </p:spTree>
    <p:extLst>
      <p:ext uri="{BB962C8B-B14F-4D97-AF65-F5344CB8AC3E}">
        <p14:creationId xmlns:p14="http://schemas.microsoft.com/office/powerpoint/2010/main" val="3226871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p>
            <a:fld id="{3E8B5F5E-5C5B-B54D-B236-6EFF1D5E0DB8}" type="datetimeFigureOut">
              <a:rPr lang="en-US" smtClean="0"/>
              <a:t>17/10/18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4F8904-5E88-C348-B018-3C79871B280E}" type="slidenum">
              <a:rPr lang="en-US" smtClean="0"/>
              <a:t>‹#›</a:t>
            </a:fld>
            <a:endParaRPr lang="en-US"/>
          </a:p>
        </p:txBody>
      </p:sp>
    </p:spTree>
    <p:extLst>
      <p:ext uri="{BB962C8B-B14F-4D97-AF65-F5344CB8AC3E}">
        <p14:creationId xmlns:p14="http://schemas.microsoft.com/office/powerpoint/2010/main" val="890269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p:txBody>
          <a:bodyPr/>
          <a:lstStyle/>
          <a:p>
            <a:fld id="{3E8B5F5E-5C5B-B54D-B236-6EFF1D5E0DB8}" type="datetimeFigureOut">
              <a:rPr lang="en-US" smtClean="0"/>
              <a:t>17/10/18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4F8904-5E88-C348-B018-3C79871B280E}" type="slidenum">
              <a:rPr lang="en-US" smtClean="0"/>
              <a:t>‹#›</a:t>
            </a:fld>
            <a:endParaRPr lang="en-US"/>
          </a:p>
        </p:txBody>
      </p:sp>
    </p:spTree>
    <p:extLst>
      <p:ext uri="{BB962C8B-B14F-4D97-AF65-F5344CB8AC3E}">
        <p14:creationId xmlns:p14="http://schemas.microsoft.com/office/powerpoint/2010/main" val="1282358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p>
            <a:fld id="{3E8B5F5E-5C5B-B54D-B236-6EFF1D5E0DB8}" type="datetimeFigureOut">
              <a:rPr lang="en-US" smtClean="0"/>
              <a:t>17/10/18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4F8904-5E88-C348-B018-3C79871B280E}" type="slidenum">
              <a:rPr lang="en-US" smtClean="0"/>
              <a:t>‹#›</a:t>
            </a:fld>
            <a:endParaRPr lang="en-US"/>
          </a:p>
        </p:txBody>
      </p:sp>
    </p:spTree>
    <p:extLst>
      <p:ext uri="{BB962C8B-B14F-4D97-AF65-F5344CB8AC3E}">
        <p14:creationId xmlns:p14="http://schemas.microsoft.com/office/powerpoint/2010/main" val="1706584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8B5F5E-5C5B-B54D-B236-6EFF1D5E0DB8}" type="datetimeFigureOut">
              <a:rPr lang="en-US" smtClean="0"/>
              <a:t>17/10/18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4F8904-5E88-C348-B018-3C79871B280E}" type="slidenum">
              <a:rPr lang="en-US" smtClean="0"/>
              <a:t>‹#›</a:t>
            </a:fld>
            <a:endParaRPr lang="en-US"/>
          </a:p>
        </p:txBody>
      </p:sp>
    </p:spTree>
    <p:extLst>
      <p:ext uri="{BB962C8B-B14F-4D97-AF65-F5344CB8AC3E}">
        <p14:creationId xmlns:p14="http://schemas.microsoft.com/office/powerpoint/2010/main" val="2469065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3E8B5F5E-5C5B-B54D-B236-6EFF1D5E0DB8}" type="datetimeFigureOut">
              <a:rPr lang="en-US" smtClean="0"/>
              <a:t>17/10/18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4F8904-5E88-C348-B018-3C79871B280E}" type="slidenum">
              <a:rPr lang="en-US" smtClean="0"/>
              <a:t>‹#›</a:t>
            </a:fld>
            <a:endParaRPr lang="en-US"/>
          </a:p>
        </p:txBody>
      </p:sp>
    </p:spTree>
    <p:extLst>
      <p:ext uri="{BB962C8B-B14F-4D97-AF65-F5344CB8AC3E}">
        <p14:creationId xmlns:p14="http://schemas.microsoft.com/office/powerpoint/2010/main" val="4233916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3E8B5F5E-5C5B-B54D-B236-6EFF1D5E0DB8}" type="datetimeFigureOut">
              <a:rPr lang="en-US" smtClean="0"/>
              <a:t>17/10/18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4F8904-5E88-C348-B018-3C79871B280E}" type="slidenum">
              <a:rPr lang="en-US" smtClean="0"/>
              <a:t>‹#›</a:t>
            </a:fld>
            <a:endParaRPr lang="en-US"/>
          </a:p>
        </p:txBody>
      </p:sp>
    </p:spTree>
    <p:extLst>
      <p:ext uri="{BB962C8B-B14F-4D97-AF65-F5344CB8AC3E}">
        <p14:creationId xmlns:p14="http://schemas.microsoft.com/office/powerpoint/2010/main" val="9449911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8B5F5E-5C5B-B54D-B236-6EFF1D5E0DB8}" type="datetimeFigureOut">
              <a:rPr lang="en-US" smtClean="0"/>
              <a:t>17/10/18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4F8904-5E88-C348-B018-3C79871B280E}" type="slidenum">
              <a:rPr lang="en-US" smtClean="0"/>
              <a:t>‹#›</a:t>
            </a:fld>
            <a:endParaRPr lang="en-US"/>
          </a:p>
        </p:txBody>
      </p:sp>
    </p:spTree>
    <p:extLst>
      <p:ext uri="{BB962C8B-B14F-4D97-AF65-F5344CB8AC3E}">
        <p14:creationId xmlns:p14="http://schemas.microsoft.com/office/powerpoint/2010/main" val="270841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5" Type="http://schemas.openxmlformats.org/officeDocument/2006/relationships/image" Target="../media/image25.jpg"/><Relationship Id="rId6" Type="http://schemas.openxmlformats.org/officeDocument/2006/relationships/image" Target="../media/image26.jpg"/><Relationship Id="rId7" Type="http://schemas.openxmlformats.org/officeDocument/2006/relationships/image" Target="../media/image27.jpg"/><Relationship Id="rId8" Type="http://schemas.openxmlformats.org/officeDocument/2006/relationships/image" Target="../media/image28.png"/><Relationship Id="rId9" Type="http://schemas.openxmlformats.org/officeDocument/2006/relationships/image" Target="../media/image29.emf"/><Relationship Id="rId10" Type="http://schemas.openxmlformats.org/officeDocument/2006/relationships/image" Target="../media/image30.em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5.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4285545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92578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92578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92578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92578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92578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92578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92578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Women in STEM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072994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92578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2693657" y="2347741"/>
            <a:ext cx="3910458" cy="1862048"/>
          </a:xfrm>
          <a:prstGeom prst="rect">
            <a:avLst/>
          </a:prstGeom>
          <a:noFill/>
        </p:spPr>
        <p:txBody>
          <a:bodyPr wrap="none" rtlCol="0">
            <a:spAutoFit/>
          </a:bodyPr>
          <a:lstStyle/>
          <a:p>
            <a:r>
              <a:rPr lang="en-US" sz="11500" b="1" dirty="0" smtClean="0">
                <a:solidFill>
                  <a:schemeClr val="bg1"/>
                </a:solidFill>
                <a:latin typeface="Bell MT"/>
                <a:cs typeface="Bell MT"/>
              </a:rPr>
              <a:t>Why?</a:t>
            </a:r>
            <a:endParaRPr lang="en-US" sz="11500" b="1" dirty="0">
              <a:solidFill>
                <a:schemeClr val="bg1"/>
              </a:solidFill>
              <a:latin typeface="Bell MT"/>
              <a:cs typeface="Bell MT"/>
            </a:endParaRPr>
          </a:p>
        </p:txBody>
      </p:sp>
    </p:spTree>
    <p:extLst>
      <p:ext uri="{BB962C8B-B14F-4D97-AF65-F5344CB8AC3E}">
        <p14:creationId xmlns:p14="http://schemas.microsoft.com/office/powerpoint/2010/main" val="88554502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92578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wnlo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129891" cy="2082800"/>
          </a:xfrm>
          <a:prstGeom prst="rect">
            <a:avLst/>
          </a:prstGeom>
        </p:spPr>
      </p:pic>
      <p:pic>
        <p:nvPicPr>
          <p:cNvPr id="5" name="Picture 4" descr="downloa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9891" y="0"/>
            <a:ext cx="2203033" cy="3128776"/>
          </a:xfrm>
          <a:prstGeom prst="rect">
            <a:avLst/>
          </a:prstGeom>
        </p:spPr>
      </p:pic>
      <p:pic>
        <p:nvPicPr>
          <p:cNvPr id="6" name="Picture 5" descr="downloa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5100" y="0"/>
            <a:ext cx="3898900" cy="2082800"/>
          </a:xfrm>
          <a:prstGeom prst="rect">
            <a:avLst/>
          </a:prstGeom>
        </p:spPr>
      </p:pic>
      <p:pic>
        <p:nvPicPr>
          <p:cNvPr id="7" name="Picture 6" descr="downloa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4400" y="2082800"/>
            <a:ext cx="1879600" cy="2120900"/>
          </a:xfrm>
          <a:prstGeom prst="rect">
            <a:avLst/>
          </a:prstGeom>
        </p:spPr>
      </p:pic>
      <p:pic>
        <p:nvPicPr>
          <p:cNvPr id="8" name="Picture 7" descr="image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68372" y="4203700"/>
            <a:ext cx="2275627" cy="1520119"/>
          </a:xfrm>
          <a:prstGeom prst="rect">
            <a:avLst/>
          </a:prstGeom>
        </p:spPr>
      </p:pic>
      <p:pic>
        <p:nvPicPr>
          <p:cNvPr id="9" name="Picture 8">
            <a:extLst>
              <a:ext uri="{FF2B5EF4-FFF2-40B4-BE49-F238E27FC236}">
                <a16:creationId xmlns:a16="http://schemas.microsoft.com/office/drawing/2014/main" xmlns="" id="{49248C31-A55A-45EA-95B3-7A632EB0927F}"/>
              </a:ext>
            </a:extLst>
          </p:cNvPr>
          <p:cNvPicPr>
            <a:picLocks noChangeAspect="1"/>
          </p:cNvPicPr>
          <p:nvPr/>
        </p:nvPicPr>
        <p:blipFill rotWithShape="1">
          <a:blip r:embed="rId8"/>
          <a:srcRect l="34560" t="36920" r="3" b="7653"/>
          <a:stretch/>
        </p:blipFill>
        <p:spPr>
          <a:xfrm>
            <a:off x="4488864" y="4010036"/>
            <a:ext cx="2379508" cy="2687323"/>
          </a:xfrm>
          <a:prstGeom prst="rect">
            <a:avLst/>
          </a:prstGeom>
        </p:spPr>
      </p:pic>
      <p:pic>
        <p:nvPicPr>
          <p:cNvPr id="10" name="Picture 9"/>
          <p:cNvPicPr>
            <a:picLocks noChangeAspect="1"/>
          </p:cNvPicPr>
          <p:nvPr/>
        </p:nvPicPr>
        <p:blipFill rotWithShape="1">
          <a:blip r:embed="rId9"/>
          <a:srcRect b="32946"/>
          <a:stretch/>
        </p:blipFill>
        <p:spPr>
          <a:xfrm>
            <a:off x="882219" y="5169320"/>
            <a:ext cx="3831488" cy="1596657"/>
          </a:xfrm>
          <a:prstGeom prst="rect">
            <a:avLst/>
          </a:prstGeom>
        </p:spPr>
      </p:pic>
      <p:pic>
        <p:nvPicPr>
          <p:cNvPr id="2" name="Picture 1"/>
          <p:cNvPicPr>
            <a:picLocks noChangeAspect="1"/>
          </p:cNvPicPr>
          <p:nvPr/>
        </p:nvPicPr>
        <p:blipFill>
          <a:blip r:embed="rId10"/>
          <a:stretch>
            <a:fillRect/>
          </a:stretch>
        </p:blipFill>
        <p:spPr>
          <a:xfrm>
            <a:off x="0" y="2082800"/>
            <a:ext cx="3467100" cy="2552700"/>
          </a:xfrm>
          <a:prstGeom prst="rect">
            <a:avLst/>
          </a:prstGeom>
        </p:spPr>
      </p:pic>
    </p:spTree>
    <p:extLst>
      <p:ext uri="{BB962C8B-B14F-4D97-AF65-F5344CB8AC3E}">
        <p14:creationId xmlns:p14="http://schemas.microsoft.com/office/powerpoint/2010/main" val="35415165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92578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92578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92578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92578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5270885"/>
            <a:ext cx="4173398" cy="923330"/>
          </a:xfrm>
          <a:prstGeom prst="rect">
            <a:avLst/>
          </a:prstGeom>
          <a:noFill/>
        </p:spPr>
        <p:txBody>
          <a:bodyPr wrap="none" rtlCol="0">
            <a:spAutoFit/>
          </a:bodyPr>
          <a:lstStyle/>
          <a:p>
            <a:r>
              <a:rPr lang="en-US" sz="5400" b="1" dirty="0" smtClean="0">
                <a:latin typeface="Athelas Regular"/>
                <a:cs typeface="Athelas Regular"/>
              </a:rPr>
              <a:t>THANK YOU</a:t>
            </a:r>
            <a:endParaRPr lang="en-US" sz="5400" b="1" dirty="0">
              <a:latin typeface="Athelas Regular"/>
              <a:cs typeface="Athelas Regular"/>
            </a:endParaRPr>
          </a:p>
        </p:txBody>
      </p:sp>
    </p:spTree>
    <p:extLst>
      <p:ext uri="{BB962C8B-B14F-4D97-AF65-F5344CB8AC3E}">
        <p14:creationId xmlns:p14="http://schemas.microsoft.com/office/powerpoint/2010/main" val="3129257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4"/>
          <a:stretch>
            <a:fillRect/>
          </a:stretch>
        </p:blipFill>
        <p:spPr>
          <a:xfrm>
            <a:off x="0" y="0"/>
            <a:ext cx="3107123" cy="2071415"/>
          </a:xfrm>
          <a:prstGeom prst="rect">
            <a:avLst/>
          </a:prstGeom>
        </p:spPr>
      </p:pic>
      <p:pic>
        <p:nvPicPr>
          <p:cNvPr id="6" name="Picture 5"/>
          <p:cNvPicPr>
            <a:picLocks noChangeAspect="1"/>
          </p:cNvPicPr>
          <p:nvPr/>
        </p:nvPicPr>
        <p:blipFill>
          <a:blip r:embed="rId5"/>
          <a:stretch>
            <a:fillRect/>
          </a:stretch>
        </p:blipFill>
        <p:spPr>
          <a:xfrm>
            <a:off x="5679923" y="0"/>
            <a:ext cx="3464077" cy="4078111"/>
          </a:xfrm>
          <a:prstGeom prst="rect">
            <a:avLst/>
          </a:prstGeom>
        </p:spPr>
      </p:pic>
      <p:pic>
        <p:nvPicPr>
          <p:cNvPr id="7" name="Picture 6"/>
          <p:cNvPicPr>
            <a:picLocks noChangeAspect="1"/>
          </p:cNvPicPr>
          <p:nvPr/>
        </p:nvPicPr>
        <p:blipFill>
          <a:blip r:embed="rId6"/>
          <a:stretch>
            <a:fillRect/>
          </a:stretch>
        </p:blipFill>
        <p:spPr>
          <a:xfrm>
            <a:off x="3107123" y="0"/>
            <a:ext cx="2572800" cy="3541888"/>
          </a:xfrm>
          <a:prstGeom prst="rect">
            <a:avLst/>
          </a:prstGeom>
        </p:spPr>
      </p:pic>
    </p:spTree>
    <p:extLst>
      <p:ext uri="{BB962C8B-B14F-4D97-AF65-F5344CB8AC3E}">
        <p14:creationId xmlns:p14="http://schemas.microsoft.com/office/powerpoint/2010/main" val="3129257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92578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92578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381000"/>
            <a:ext cx="9144000" cy="6089904"/>
          </a:xfrm>
          <a:prstGeom prst="rect">
            <a:avLst/>
          </a:prstGeom>
        </p:spPr>
      </p:pic>
    </p:spTree>
    <p:extLst>
      <p:ext uri="{BB962C8B-B14F-4D97-AF65-F5344CB8AC3E}">
        <p14:creationId xmlns:p14="http://schemas.microsoft.com/office/powerpoint/2010/main" val="116394906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10-16 at 23.53.5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2043"/>
            <a:ext cx="9144000" cy="6023675"/>
          </a:xfrm>
          <a:prstGeom prst="rect">
            <a:avLst/>
          </a:prstGeom>
        </p:spPr>
      </p:pic>
      <p:pic>
        <p:nvPicPr>
          <p:cNvPr id="5" name="Picture 4"/>
          <p:cNvPicPr>
            <a:picLocks noChangeAspect="1"/>
          </p:cNvPicPr>
          <p:nvPr/>
        </p:nvPicPr>
        <p:blipFill>
          <a:blip r:embed="rId4"/>
          <a:stretch>
            <a:fillRect/>
          </a:stretch>
        </p:blipFill>
        <p:spPr>
          <a:xfrm>
            <a:off x="5307273" y="3021272"/>
            <a:ext cx="3836727" cy="3836727"/>
          </a:xfrm>
          <a:prstGeom prst="rect">
            <a:avLst/>
          </a:prstGeom>
        </p:spPr>
      </p:pic>
    </p:spTree>
    <p:extLst>
      <p:ext uri="{BB962C8B-B14F-4D97-AF65-F5344CB8AC3E}">
        <p14:creationId xmlns:p14="http://schemas.microsoft.com/office/powerpoint/2010/main" val="28966952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92578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92578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684</TotalTime>
  <Words>1568</Words>
  <Application>Microsoft Macintosh PowerPoint</Application>
  <PresentationFormat>On-screen Show (4:3)</PresentationFormat>
  <Paragraphs>105</Paragraphs>
  <Slides>25</Slides>
  <Notes>25</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Khayriyyah Mohd Hanafiah</dc:creator>
  <cp:lastModifiedBy>Khayriyyah Mohd Hanafiah</cp:lastModifiedBy>
  <cp:revision>11</cp:revision>
  <dcterms:created xsi:type="dcterms:W3CDTF">2018-10-16T15:38:15Z</dcterms:created>
  <dcterms:modified xsi:type="dcterms:W3CDTF">2018-10-17T05:46:12Z</dcterms:modified>
</cp:coreProperties>
</file>